
<file path=[Content_Types].xml><?xml version="1.0" encoding="utf-8"?>
<Types xmlns="http://schemas.openxmlformats.org/package/2006/content-types">
  <Default Extension="xml" ContentType="application/xml"/>
  <Default Extension="wmv" ContentType="video/unknown"/>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45"/>
  </p:notesMasterIdLst>
  <p:handoutMasterIdLst>
    <p:handoutMasterId r:id="rId46"/>
  </p:handoutMasterIdLst>
  <p:sldIdLst>
    <p:sldId id="256" r:id="rId2"/>
    <p:sldId id="486" r:id="rId3"/>
    <p:sldId id="474" r:id="rId4"/>
    <p:sldId id="457" r:id="rId5"/>
    <p:sldId id="446" r:id="rId6"/>
    <p:sldId id="489" r:id="rId7"/>
    <p:sldId id="500" r:id="rId8"/>
    <p:sldId id="470" r:id="rId9"/>
    <p:sldId id="456" r:id="rId10"/>
    <p:sldId id="477" r:id="rId11"/>
    <p:sldId id="478" r:id="rId12"/>
    <p:sldId id="473" r:id="rId13"/>
    <p:sldId id="480" r:id="rId14"/>
    <p:sldId id="485" r:id="rId15"/>
    <p:sldId id="492" r:id="rId16"/>
    <p:sldId id="488" r:id="rId17"/>
    <p:sldId id="494" r:id="rId18"/>
    <p:sldId id="495" r:id="rId19"/>
    <p:sldId id="496" r:id="rId20"/>
    <p:sldId id="415" r:id="rId21"/>
    <p:sldId id="416" r:id="rId22"/>
    <p:sldId id="417" r:id="rId23"/>
    <p:sldId id="418" r:id="rId24"/>
    <p:sldId id="398" r:id="rId25"/>
    <p:sldId id="475" r:id="rId26"/>
    <p:sldId id="476" r:id="rId27"/>
    <p:sldId id="422" r:id="rId28"/>
    <p:sldId id="423" r:id="rId29"/>
    <p:sldId id="425" r:id="rId30"/>
    <p:sldId id="428" r:id="rId31"/>
    <p:sldId id="427" r:id="rId32"/>
    <p:sldId id="400" r:id="rId33"/>
    <p:sldId id="498" r:id="rId34"/>
    <p:sldId id="504" r:id="rId35"/>
    <p:sldId id="351" r:id="rId36"/>
    <p:sldId id="497" r:id="rId37"/>
    <p:sldId id="505" r:id="rId38"/>
    <p:sldId id="501" r:id="rId39"/>
    <p:sldId id="502" r:id="rId40"/>
    <p:sldId id="503" r:id="rId41"/>
    <p:sldId id="353" r:id="rId42"/>
    <p:sldId id="471" r:id="rId43"/>
    <p:sldId id="392" r:id="rId44"/>
  </p:sldIdLst>
  <p:sldSz cx="9144000" cy="6858000" type="screen4x3"/>
  <p:notesSz cx="9283700" cy="6997700"/>
  <p:custDataLst>
    <p:tags r:id="rId4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3CFF"/>
    <a:srgbClr val="000050"/>
    <a:srgbClr val="00642D"/>
    <a:srgbClr val="CC6600"/>
    <a:srgbClr val="FFFF00"/>
    <a:srgbClr val="FED6F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p:restoredLeft sz="12797" autoAdjust="0"/>
    <p:restoredTop sz="96491" autoAdjust="0"/>
  </p:normalViewPr>
  <p:slideViewPr>
    <p:cSldViewPr snapToGrid="0" snapToObjects="1">
      <p:cViewPr>
        <p:scale>
          <a:sx n="100" d="100"/>
          <a:sy n="100" d="100"/>
        </p:scale>
        <p:origin x="-2048" y="-48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6" d="100"/>
          <a:sy n="116" d="100"/>
        </p:scale>
        <p:origin x="-2334" y="-96"/>
      </p:cViewPr>
      <p:guideLst>
        <p:guide orient="horz" pos="2204"/>
        <p:guide pos="2924"/>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tags" Target="tags/tag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2656" cy="34940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58939" y="0"/>
            <a:ext cx="4022656" cy="349406"/>
          </a:xfrm>
          <a:prstGeom prst="rect">
            <a:avLst/>
          </a:prstGeom>
        </p:spPr>
        <p:txBody>
          <a:bodyPr vert="horz" lIns="91440" tIns="45720" rIns="91440" bIns="45720" rtlCol="0"/>
          <a:lstStyle>
            <a:lvl1pPr algn="r">
              <a:defRPr sz="1200"/>
            </a:lvl1pPr>
          </a:lstStyle>
          <a:p>
            <a:fld id="{B6E7AF6F-321F-41DA-8A3B-D70ACBCD10D5}" type="datetimeFigureOut">
              <a:rPr lang="en-US" smtClean="0"/>
              <a:t>3/31/13</a:t>
            </a:fld>
            <a:endParaRPr lang="en-US"/>
          </a:p>
        </p:txBody>
      </p:sp>
      <p:sp>
        <p:nvSpPr>
          <p:cNvPr id="4" name="Footer Placeholder 3"/>
          <p:cNvSpPr>
            <a:spLocks noGrp="1"/>
          </p:cNvSpPr>
          <p:nvPr>
            <p:ph type="ftr" sz="quarter" idx="2"/>
          </p:nvPr>
        </p:nvSpPr>
        <p:spPr>
          <a:xfrm>
            <a:off x="1" y="6647098"/>
            <a:ext cx="4022656" cy="34940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58939" y="6647098"/>
            <a:ext cx="4022656" cy="349406"/>
          </a:xfrm>
          <a:prstGeom prst="rect">
            <a:avLst/>
          </a:prstGeom>
        </p:spPr>
        <p:txBody>
          <a:bodyPr vert="horz" lIns="91440" tIns="45720" rIns="91440" bIns="45720" rtlCol="0" anchor="b"/>
          <a:lstStyle>
            <a:lvl1pPr algn="r">
              <a:defRPr sz="1200"/>
            </a:lvl1pPr>
          </a:lstStyle>
          <a:p>
            <a:fld id="{CB3078E9-7773-4793-BC68-579C11115699}" type="slidenum">
              <a:rPr lang="en-US" smtClean="0"/>
              <a:t>‹#›</a:t>
            </a:fld>
            <a:endParaRPr lang="en-US"/>
          </a:p>
        </p:txBody>
      </p:sp>
    </p:spTree>
    <p:extLst>
      <p:ext uri="{BB962C8B-B14F-4D97-AF65-F5344CB8AC3E}">
        <p14:creationId xmlns:p14="http://schemas.microsoft.com/office/powerpoint/2010/main" val="19319190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2656" cy="34940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58939" y="0"/>
            <a:ext cx="4022656" cy="349406"/>
          </a:xfrm>
          <a:prstGeom prst="rect">
            <a:avLst/>
          </a:prstGeom>
        </p:spPr>
        <p:txBody>
          <a:bodyPr vert="horz" lIns="91440" tIns="45720" rIns="91440" bIns="45720" rtlCol="0"/>
          <a:lstStyle>
            <a:lvl1pPr algn="r">
              <a:defRPr sz="1200"/>
            </a:lvl1pPr>
          </a:lstStyle>
          <a:p>
            <a:fld id="{06874A42-E899-442C-956B-6210EFEC2F59}" type="datetimeFigureOut">
              <a:rPr lang="en-US" smtClean="0"/>
              <a:t>3/31/13</a:t>
            </a:fld>
            <a:endParaRPr lang="en-US"/>
          </a:p>
        </p:txBody>
      </p:sp>
      <p:sp>
        <p:nvSpPr>
          <p:cNvPr id="4" name="Slide Image Placeholder 3"/>
          <p:cNvSpPr>
            <a:spLocks noGrp="1" noRot="1" noChangeAspect="1"/>
          </p:cNvSpPr>
          <p:nvPr>
            <p:ph type="sldImg" idx="2"/>
          </p:nvPr>
        </p:nvSpPr>
        <p:spPr>
          <a:xfrm>
            <a:off x="2892425" y="525463"/>
            <a:ext cx="3498850" cy="2624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8792" y="3324147"/>
            <a:ext cx="7426118" cy="314824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647098"/>
            <a:ext cx="4022656" cy="34940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58939" y="6647098"/>
            <a:ext cx="4022656" cy="349406"/>
          </a:xfrm>
          <a:prstGeom prst="rect">
            <a:avLst/>
          </a:prstGeom>
        </p:spPr>
        <p:txBody>
          <a:bodyPr vert="horz" lIns="91440" tIns="45720" rIns="91440" bIns="45720" rtlCol="0" anchor="b"/>
          <a:lstStyle>
            <a:lvl1pPr algn="r">
              <a:defRPr sz="1200"/>
            </a:lvl1pPr>
          </a:lstStyle>
          <a:p>
            <a:fld id="{85B7B74E-E69B-476A-8466-4A8C3A68540A}" type="slidenum">
              <a:rPr lang="en-US" smtClean="0"/>
              <a:t>‹#›</a:t>
            </a:fld>
            <a:endParaRPr lang="en-US"/>
          </a:p>
        </p:txBody>
      </p:sp>
    </p:spTree>
    <p:extLst>
      <p:ext uri="{BB962C8B-B14F-4D97-AF65-F5344CB8AC3E}">
        <p14:creationId xmlns:p14="http://schemas.microsoft.com/office/powerpoint/2010/main" val="97285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B7B74E-E69B-476A-8466-4A8C3A68540A}" type="slidenum">
              <a:rPr lang="en-US" smtClean="0"/>
              <a:t>0</a:t>
            </a:fld>
            <a:endParaRPr lang="en-US"/>
          </a:p>
        </p:txBody>
      </p:sp>
    </p:spTree>
    <p:extLst>
      <p:ext uri="{BB962C8B-B14F-4D97-AF65-F5344CB8AC3E}">
        <p14:creationId xmlns:p14="http://schemas.microsoft.com/office/powerpoint/2010/main" val="3024861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DA6B0C-0696-4F8F-B683-9175F84EFB0A}" type="datetime1">
              <a:rPr lang="en-US" smtClean="0"/>
              <a:t>3/31/13</a:t>
            </a:fld>
            <a:endParaRPr lang="en-US"/>
          </a:p>
        </p:txBody>
      </p:sp>
      <p:sp>
        <p:nvSpPr>
          <p:cNvPr id="5" name="Footer Placeholder 4"/>
          <p:cNvSpPr>
            <a:spLocks noGrp="1"/>
          </p:cNvSpPr>
          <p:nvPr>
            <p:ph type="ftr" sz="quarter" idx="11"/>
          </p:nvPr>
        </p:nvSpPr>
        <p:spPr/>
        <p:txBody>
          <a:bodyPr/>
          <a:lstStyle/>
          <a:p>
            <a:r>
              <a:rPr lang="en-US" dirty="0" smtClean="0">
                <a:solidFill>
                  <a:prstClr val="black"/>
                </a:solidFill>
              </a:rPr>
              <a:t>Optimized Distributed Streaming System : Theory and Design</a:t>
            </a:r>
            <a:endParaRPr lang="en-US" sz="800" dirty="0"/>
          </a:p>
        </p:txBody>
      </p:sp>
      <p:sp>
        <p:nvSpPr>
          <p:cNvPr id="6" name="Slide Number Placeholder 5"/>
          <p:cNvSpPr>
            <a:spLocks noGrp="1"/>
          </p:cNvSpPr>
          <p:nvPr>
            <p:ph type="sldNum" sz="quarter" idx="12"/>
          </p:nvPr>
        </p:nvSpPr>
        <p:spPr/>
        <p:txBody>
          <a:bodyPr/>
          <a:lstStyle/>
          <a:p>
            <a:fld id="{266DA147-2E76-4D77-89B4-7FA37B280E00}" type="slidenum">
              <a:rPr lang="en-US" smtClean="0"/>
              <a:t>‹#›</a:t>
            </a:fld>
            <a:endParaRPr lang="en-US"/>
          </a:p>
        </p:txBody>
      </p:sp>
    </p:spTree>
    <p:extLst>
      <p:ext uri="{BB962C8B-B14F-4D97-AF65-F5344CB8AC3E}">
        <p14:creationId xmlns:p14="http://schemas.microsoft.com/office/powerpoint/2010/main" val="15497886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D1F4E4-BADA-4440-9637-06479D1E24F8}" type="datetime1">
              <a:rPr lang="en-US" smtClean="0"/>
              <a:t>3/31/13</a:t>
            </a:fld>
            <a:endParaRPr lang="en-US"/>
          </a:p>
        </p:txBody>
      </p:sp>
      <p:sp>
        <p:nvSpPr>
          <p:cNvPr id="5" name="Footer Placeholder 4"/>
          <p:cNvSpPr>
            <a:spLocks noGrp="1"/>
          </p:cNvSpPr>
          <p:nvPr>
            <p:ph type="ftr" sz="quarter" idx="11"/>
          </p:nvPr>
        </p:nvSpPr>
        <p:spPr/>
        <p:txBody>
          <a:bodyPr/>
          <a:lstStyle/>
          <a:p>
            <a:r>
              <a:rPr lang="en-US" smtClean="0"/>
              <a:t>Optimized Distributed Streaming System : Theory and Design</a:t>
            </a:r>
            <a:endParaRPr lang="en-US"/>
          </a:p>
        </p:txBody>
      </p:sp>
      <p:sp>
        <p:nvSpPr>
          <p:cNvPr id="6" name="Slide Number Placeholder 5"/>
          <p:cNvSpPr>
            <a:spLocks noGrp="1"/>
          </p:cNvSpPr>
          <p:nvPr>
            <p:ph type="sldNum" sz="quarter" idx="12"/>
          </p:nvPr>
        </p:nvSpPr>
        <p:spPr/>
        <p:txBody>
          <a:bodyPr/>
          <a:lstStyle/>
          <a:p>
            <a:fld id="{266DA147-2E76-4D77-89B4-7FA37B280E00}" type="slidenum">
              <a:rPr lang="en-US" smtClean="0"/>
              <a:t>‹#›</a:t>
            </a:fld>
            <a:endParaRPr lang="en-US"/>
          </a:p>
        </p:txBody>
      </p:sp>
    </p:spTree>
    <p:extLst>
      <p:ext uri="{BB962C8B-B14F-4D97-AF65-F5344CB8AC3E}">
        <p14:creationId xmlns:p14="http://schemas.microsoft.com/office/powerpoint/2010/main" val="220735541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71015F-5E0B-44B8-B2C7-1DB21643D2FD}" type="datetime1">
              <a:rPr lang="en-US" smtClean="0"/>
              <a:t>3/31/13</a:t>
            </a:fld>
            <a:endParaRPr lang="en-US"/>
          </a:p>
        </p:txBody>
      </p:sp>
      <p:sp>
        <p:nvSpPr>
          <p:cNvPr id="5" name="Footer Placeholder 4"/>
          <p:cNvSpPr>
            <a:spLocks noGrp="1"/>
          </p:cNvSpPr>
          <p:nvPr>
            <p:ph type="ftr" sz="quarter" idx="11"/>
          </p:nvPr>
        </p:nvSpPr>
        <p:spPr/>
        <p:txBody>
          <a:bodyPr/>
          <a:lstStyle/>
          <a:p>
            <a:r>
              <a:rPr lang="en-US" smtClean="0"/>
              <a:t>Optimized Distributed Streaming System : Theory and Design</a:t>
            </a:r>
            <a:endParaRPr lang="en-US"/>
          </a:p>
        </p:txBody>
      </p:sp>
      <p:sp>
        <p:nvSpPr>
          <p:cNvPr id="6" name="Slide Number Placeholder 5"/>
          <p:cNvSpPr>
            <a:spLocks noGrp="1"/>
          </p:cNvSpPr>
          <p:nvPr>
            <p:ph type="sldNum" sz="quarter" idx="12"/>
          </p:nvPr>
        </p:nvSpPr>
        <p:spPr/>
        <p:txBody>
          <a:bodyPr/>
          <a:lstStyle/>
          <a:p>
            <a:fld id="{266DA147-2E76-4D77-89B4-7FA37B280E00}" type="slidenum">
              <a:rPr lang="en-US" smtClean="0"/>
              <a:t>‹#›</a:t>
            </a:fld>
            <a:endParaRPr lang="en-US"/>
          </a:p>
        </p:txBody>
      </p:sp>
    </p:spTree>
    <p:extLst>
      <p:ext uri="{BB962C8B-B14F-4D97-AF65-F5344CB8AC3E}">
        <p14:creationId xmlns:p14="http://schemas.microsoft.com/office/powerpoint/2010/main" val="2021068695"/>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cxnSp>
        <p:nvCxnSpPr>
          <p:cNvPr id="10" name="Straight Connector 9"/>
          <p:cNvCxnSpPr/>
          <p:nvPr userDrawn="1"/>
        </p:nvCxnSpPr>
        <p:spPr>
          <a:xfrm>
            <a:off x="-72828" y="6605644"/>
            <a:ext cx="9273472" cy="0"/>
          </a:xfrm>
          <a:prstGeom prst="line">
            <a:avLst/>
          </a:prstGeom>
          <a:ln w="190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 name="Footer Placeholder 4"/>
          <p:cNvSpPr>
            <a:spLocks noGrp="1"/>
          </p:cNvSpPr>
          <p:nvPr>
            <p:ph type="ftr" sz="quarter" idx="3"/>
          </p:nvPr>
        </p:nvSpPr>
        <p:spPr>
          <a:xfrm>
            <a:off x="2590800" y="6638012"/>
            <a:ext cx="3962400" cy="166926"/>
          </a:xfrm>
          <a:prstGeom prst="rect">
            <a:avLst/>
          </a:prstGeom>
        </p:spPr>
        <p:txBody>
          <a:bodyPr/>
          <a:lstStyle>
            <a:lvl1pPr>
              <a:defRPr sz="1050">
                <a:solidFill>
                  <a:schemeClr val="tx1">
                    <a:lumMod val="85000"/>
                    <a:lumOff val="15000"/>
                  </a:schemeClr>
                </a:solidFill>
              </a:defRPr>
            </a:lvl1pPr>
          </a:lstStyle>
          <a:p>
            <a:r>
              <a:rPr lang="en-US" dirty="0" smtClean="0"/>
              <a:t>Optimized Distributed Streaming System : Theory and Design</a:t>
            </a:r>
            <a:endParaRPr lang="en-US" dirty="0"/>
          </a:p>
        </p:txBody>
      </p:sp>
      <p:sp>
        <p:nvSpPr>
          <p:cNvPr id="15" name="Slide Number Placeholder 5"/>
          <p:cNvSpPr>
            <a:spLocks noGrp="1"/>
          </p:cNvSpPr>
          <p:nvPr>
            <p:ph type="sldNum" sz="quarter" idx="4"/>
          </p:nvPr>
        </p:nvSpPr>
        <p:spPr>
          <a:xfrm>
            <a:off x="6787869" y="6638012"/>
            <a:ext cx="2133600" cy="191722"/>
          </a:xfrm>
          <a:prstGeom prst="rect">
            <a:avLst/>
          </a:prstGeom>
        </p:spPr>
        <p:txBody>
          <a:bodyPr/>
          <a:lstStyle>
            <a:lvl1pPr>
              <a:defRPr sz="1050">
                <a:solidFill>
                  <a:schemeClr val="tx1">
                    <a:lumMod val="85000"/>
                    <a:lumOff val="15000"/>
                  </a:schemeClr>
                </a:solidFill>
              </a:defRPr>
            </a:lvl1pPr>
          </a:lstStyle>
          <a:p>
            <a:fld id="{F1871939-8A64-4D47-9589-4EF67F19210D}" type="slidenum">
              <a:rPr lang="en-US" smtClean="0"/>
              <a:pPr/>
              <a:t>‹#›</a:t>
            </a:fld>
            <a:r>
              <a:rPr lang="en-US" smtClean="0"/>
              <a:t> / 25</a:t>
            </a:r>
            <a:endParaRPr lang="en-US" dirty="0"/>
          </a:p>
        </p:txBody>
      </p:sp>
    </p:spTree>
    <p:extLst>
      <p:ext uri="{BB962C8B-B14F-4D97-AF65-F5344CB8AC3E}">
        <p14:creationId xmlns:p14="http://schemas.microsoft.com/office/powerpoint/2010/main" val="1572247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2032"/>
          </a:xfrm>
          <a:solidFill>
            <a:schemeClr val="accent1">
              <a:lumMod val="40000"/>
              <a:lumOff val="60000"/>
            </a:schemeClr>
          </a:solidFill>
        </p:spPr>
        <p:txBody>
          <a:bodyPr>
            <a:normAutofit/>
          </a:bodyPr>
          <a:lstStyle>
            <a:lvl1pPr>
              <a:defRPr sz="3600" b="0">
                <a:latin typeface="Times New Roman" pitchFamily="18" charset="0"/>
                <a:cs typeface="Times New Roman" pitchFamily="18" charset="0"/>
              </a:defRPr>
            </a:lvl1pPr>
          </a:lstStyle>
          <a:p>
            <a:r>
              <a:rPr lang="en-US" dirty="0" smtClean="0"/>
              <a:t>Conclusion</a:t>
            </a:r>
            <a:endParaRPr lang="en-US" dirty="0"/>
          </a:p>
        </p:txBody>
      </p:sp>
      <p:sp>
        <p:nvSpPr>
          <p:cNvPr id="3" name="Content Placeholder 2"/>
          <p:cNvSpPr>
            <a:spLocks noGrp="1"/>
          </p:cNvSpPr>
          <p:nvPr>
            <p:ph idx="1"/>
          </p:nvPr>
        </p:nvSpPr>
        <p:spPr>
          <a:xfrm>
            <a:off x="178025" y="1068150"/>
            <a:ext cx="8868871" cy="5437846"/>
          </a:xfrm>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FA3F0F-E60F-4ABF-9CE3-40DA8241607E}" type="datetime1">
              <a:rPr lang="en-US" smtClean="0"/>
              <a:t>3/31/13</a:t>
            </a:fld>
            <a:endParaRPr lang="en-US"/>
          </a:p>
        </p:txBody>
      </p:sp>
      <p:sp>
        <p:nvSpPr>
          <p:cNvPr id="5" name="Footer Placeholder 4"/>
          <p:cNvSpPr>
            <a:spLocks noGrp="1"/>
          </p:cNvSpPr>
          <p:nvPr>
            <p:ph type="ftr" sz="quarter" idx="11"/>
          </p:nvPr>
        </p:nvSpPr>
        <p:spPr>
          <a:xfrm>
            <a:off x="2836258" y="6621137"/>
            <a:ext cx="3592864" cy="253047"/>
          </a:xfrm>
        </p:spPr>
        <p:txBody>
          <a:bodyPr/>
          <a:lstStyle>
            <a:lvl1pPr>
              <a:defRPr>
                <a:solidFill>
                  <a:schemeClr val="tx1"/>
                </a:solidFill>
              </a:defRPr>
            </a:lvl1pPr>
          </a:lstStyle>
          <a:p>
            <a:r>
              <a:rPr lang="en-US" dirty="0" smtClean="0"/>
              <a:t>Optimized Distributed Streaming System : Theory and Design</a:t>
            </a:r>
            <a:endParaRPr lang="en-US" dirty="0"/>
          </a:p>
        </p:txBody>
      </p:sp>
      <p:sp>
        <p:nvSpPr>
          <p:cNvPr id="6" name="Slide Number Placeholder 5"/>
          <p:cNvSpPr>
            <a:spLocks noGrp="1"/>
          </p:cNvSpPr>
          <p:nvPr>
            <p:ph type="sldNum" sz="quarter" idx="12"/>
          </p:nvPr>
        </p:nvSpPr>
        <p:spPr>
          <a:xfrm>
            <a:off x="7010400" y="6621137"/>
            <a:ext cx="2133600" cy="258481"/>
          </a:xfrm>
        </p:spPr>
        <p:txBody>
          <a:bodyPr/>
          <a:lstStyle/>
          <a:p>
            <a:fld id="{266DA147-2E76-4D77-89B4-7FA37B280E00}" type="slidenum">
              <a:rPr lang="en-US" smtClean="0"/>
              <a:pPr/>
              <a:t>‹#›</a:t>
            </a:fld>
            <a:r>
              <a:rPr lang="en-US" dirty="0" smtClean="0"/>
              <a:t>/25</a:t>
            </a:r>
            <a:endParaRPr lang="en-US" dirty="0"/>
          </a:p>
        </p:txBody>
      </p:sp>
      <p:cxnSp>
        <p:nvCxnSpPr>
          <p:cNvPr id="8" name="Straight Connector 7"/>
          <p:cNvCxnSpPr/>
          <p:nvPr userDrawn="1"/>
        </p:nvCxnSpPr>
        <p:spPr>
          <a:xfrm>
            <a:off x="0" y="6621137"/>
            <a:ext cx="91601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55989"/>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471C8A-4D40-4C9C-81FC-98EB27FC29C0}" type="datetime1">
              <a:rPr lang="en-US" smtClean="0"/>
              <a:t>3/31/13</a:t>
            </a:fld>
            <a:endParaRPr lang="en-US"/>
          </a:p>
        </p:txBody>
      </p:sp>
      <p:sp>
        <p:nvSpPr>
          <p:cNvPr id="5" name="Footer Placeholder 4"/>
          <p:cNvSpPr>
            <a:spLocks noGrp="1"/>
          </p:cNvSpPr>
          <p:nvPr>
            <p:ph type="ftr" sz="quarter" idx="11"/>
          </p:nvPr>
        </p:nvSpPr>
        <p:spPr/>
        <p:txBody>
          <a:bodyPr/>
          <a:lstStyle/>
          <a:p>
            <a:r>
              <a:rPr lang="en-US" smtClean="0"/>
              <a:t>Optimized Distributed Streaming System : Theory and Design</a:t>
            </a:r>
            <a:endParaRPr lang="en-US"/>
          </a:p>
        </p:txBody>
      </p:sp>
      <p:sp>
        <p:nvSpPr>
          <p:cNvPr id="6" name="Slide Number Placeholder 5"/>
          <p:cNvSpPr>
            <a:spLocks noGrp="1"/>
          </p:cNvSpPr>
          <p:nvPr>
            <p:ph type="sldNum" sz="quarter" idx="12"/>
          </p:nvPr>
        </p:nvSpPr>
        <p:spPr/>
        <p:txBody>
          <a:bodyPr/>
          <a:lstStyle/>
          <a:p>
            <a:fld id="{266DA147-2E76-4D77-89B4-7FA37B280E00}" type="slidenum">
              <a:rPr lang="en-US" smtClean="0"/>
              <a:t>‹#›</a:t>
            </a:fld>
            <a:endParaRPr lang="en-US"/>
          </a:p>
        </p:txBody>
      </p:sp>
    </p:spTree>
    <p:extLst>
      <p:ext uri="{BB962C8B-B14F-4D97-AF65-F5344CB8AC3E}">
        <p14:creationId xmlns:p14="http://schemas.microsoft.com/office/powerpoint/2010/main" val="162160617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F09264-63D5-4D72-B712-762C0B83961F}" type="datetime1">
              <a:rPr lang="en-US" smtClean="0"/>
              <a:t>3/31/13</a:t>
            </a:fld>
            <a:endParaRPr lang="en-US"/>
          </a:p>
        </p:txBody>
      </p:sp>
      <p:sp>
        <p:nvSpPr>
          <p:cNvPr id="6" name="Footer Placeholder 5"/>
          <p:cNvSpPr>
            <a:spLocks noGrp="1"/>
          </p:cNvSpPr>
          <p:nvPr>
            <p:ph type="ftr" sz="quarter" idx="11"/>
          </p:nvPr>
        </p:nvSpPr>
        <p:spPr/>
        <p:txBody>
          <a:bodyPr/>
          <a:lstStyle/>
          <a:p>
            <a:r>
              <a:rPr lang="en-US" smtClean="0"/>
              <a:t>Optimized Distributed Streaming System : Theory and Design</a:t>
            </a:r>
            <a:endParaRPr lang="en-US"/>
          </a:p>
        </p:txBody>
      </p:sp>
      <p:sp>
        <p:nvSpPr>
          <p:cNvPr id="7" name="Slide Number Placeholder 6"/>
          <p:cNvSpPr>
            <a:spLocks noGrp="1"/>
          </p:cNvSpPr>
          <p:nvPr>
            <p:ph type="sldNum" sz="quarter" idx="12"/>
          </p:nvPr>
        </p:nvSpPr>
        <p:spPr/>
        <p:txBody>
          <a:bodyPr/>
          <a:lstStyle/>
          <a:p>
            <a:fld id="{266DA147-2E76-4D77-89B4-7FA37B280E00}" type="slidenum">
              <a:rPr lang="en-US" smtClean="0"/>
              <a:t>‹#›</a:t>
            </a:fld>
            <a:endParaRPr lang="en-US"/>
          </a:p>
        </p:txBody>
      </p:sp>
    </p:spTree>
    <p:extLst>
      <p:ext uri="{BB962C8B-B14F-4D97-AF65-F5344CB8AC3E}">
        <p14:creationId xmlns:p14="http://schemas.microsoft.com/office/powerpoint/2010/main" val="38976938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B10F68-D247-4A6C-A393-E996536CF9AB}" type="datetime1">
              <a:rPr lang="en-US" smtClean="0"/>
              <a:t>3/31/13</a:t>
            </a:fld>
            <a:endParaRPr lang="en-US"/>
          </a:p>
        </p:txBody>
      </p:sp>
      <p:sp>
        <p:nvSpPr>
          <p:cNvPr id="8" name="Footer Placeholder 7"/>
          <p:cNvSpPr>
            <a:spLocks noGrp="1"/>
          </p:cNvSpPr>
          <p:nvPr>
            <p:ph type="ftr" sz="quarter" idx="11"/>
          </p:nvPr>
        </p:nvSpPr>
        <p:spPr/>
        <p:txBody>
          <a:bodyPr/>
          <a:lstStyle/>
          <a:p>
            <a:r>
              <a:rPr lang="en-US" smtClean="0"/>
              <a:t>Optimized Distributed Streaming System : Theory and Design</a:t>
            </a:r>
            <a:endParaRPr lang="en-US"/>
          </a:p>
        </p:txBody>
      </p:sp>
      <p:sp>
        <p:nvSpPr>
          <p:cNvPr id="9" name="Slide Number Placeholder 8"/>
          <p:cNvSpPr>
            <a:spLocks noGrp="1"/>
          </p:cNvSpPr>
          <p:nvPr>
            <p:ph type="sldNum" sz="quarter" idx="12"/>
          </p:nvPr>
        </p:nvSpPr>
        <p:spPr/>
        <p:txBody>
          <a:bodyPr/>
          <a:lstStyle/>
          <a:p>
            <a:fld id="{266DA147-2E76-4D77-89B4-7FA37B280E00}" type="slidenum">
              <a:rPr lang="en-US" smtClean="0"/>
              <a:t>‹#›</a:t>
            </a:fld>
            <a:endParaRPr lang="en-US"/>
          </a:p>
        </p:txBody>
      </p:sp>
    </p:spTree>
    <p:extLst>
      <p:ext uri="{BB962C8B-B14F-4D97-AF65-F5344CB8AC3E}">
        <p14:creationId xmlns:p14="http://schemas.microsoft.com/office/powerpoint/2010/main" val="326413710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F73E60-78CD-46A3-AABF-8857ABA2F7B5}" type="datetime1">
              <a:rPr lang="en-US" smtClean="0"/>
              <a:t>3/31/13</a:t>
            </a:fld>
            <a:endParaRPr lang="en-US"/>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a:p>
        </p:txBody>
      </p:sp>
      <p:sp>
        <p:nvSpPr>
          <p:cNvPr id="5" name="Slide Number Placeholder 4"/>
          <p:cNvSpPr>
            <a:spLocks noGrp="1"/>
          </p:cNvSpPr>
          <p:nvPr>
            <p:ph type="sldNum" sz="quarter" idx="12"/>
          </p:nvPr>
        </p:nvSpPr>
        <p:spPr/>
        <p:txBody>
          <a:bodyPr/>
          <a:lstStyle/>
          <a:p>
            <a:fld id="{266DA147-2E76-4D77-89B4-7FA37B280E00}" type="slidenum">
              <a:rPr lang="en-US" smtClean="0"/>
              <a:t>‹#›</a:t>
            </a:fld>
            <a:endParaRPr lang="en-US"/>
          </a:p>
        </p:txBody>
      </p:sp>
    </p:spTree>
    <p:extLst>
      <p:ext uri="{BB962C8B-B14F-4D97-AF65-F5344CB8AC3E}">
        <p14:creationId xmlns:p14="http://schemas.microsoft.com/office/powerpoint/2010/main" val="1476115285"/>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FDDE52-7E72-4291-8D16-1BBBCE7B536D}" type="datetime1">
              <a:rPr lang="en-US" smtClean="0"/>
              <a:t>3/31/13</a:t>
            </a:fld>
            <a:endParaRPr lang="en-US"/>
          </a:p>
        </p:txBody>
      </p:sp>
      <p:sp>
        <p:nvSpPr>
          <p:cNvPr id="3" name="Footer Placeholder 2"/>
          <p:cNvSpPr>
            <a:spLocks noGrp="1"/>
          </p:cNvSpPr>
          <p:nvPr>
            <p:ph type="ftr" sz="quarter" idx="11"/>
          </p:nvPr>
        </p:nvSpPr>
        <p:spPr/>
        <p:txBody>
          <a:bodyPr/>
          <a:lstStyle/>
          <a:p>
            <a:r>
              <a:rPr lang="en-US" smtClean="0"/>
              <a:t>Optimized Distributed Streaming System : Theory and Design</a:t>
            </a:r>
            <a:endParaRPr lang="en-US"/>
          </a:p>
        </p:txBody>
      </p:sp>
      <p:sp>
        <p:nvSpPr>
          <p:cNvPr id="4" name="Slide Number Placeholder 3"/>
          <p:cNvSpPr>
            <a:spLocks noGrp="1"/>
          </p:cNvSpPr>
          <p:nvPr>
            <p:ph type="sldNum" sz="quarter" idx="12"/>
          </p:nvPr>
        </p:nvSpPr>
        <p:spPr/>
        <p:txBody>
          <a:bodyPr/>
          <a:lstStyle/>
          <a:p>
            <a:fld id="{266DA147-2E76-4D77-89B4-7FA37B280E00}" type="slidenum">
              <a:rPr lang="en-US" smtClean="0"/>
              <a:t>‹#›</a:t>
            </a:fld>
            <a:endParaRPr lang="en-US"/>
          </a:p>
        </p:txBody>
      </p:sp>
    </p:spTree>
    <p:extLst>
      <p:ext uri="{BB962C8B-B14F-4D97-AF65-F5344CB8AC3E}">
        <p14:creationId xmlns:p14="http://schemas.microsoft.com/office/powerpoint/2010/main" val="65331408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1F4B32-DB82-4109-84D8-ADBBAB633031}" type="datetime1">
              <a:rPr lang="en-US" smtClean="0"/>
              <a:t>3/31/13</a:t>
            </a:fld>
            <a:endParaRPr lang="en-US"/>
          </a:p>
        </p:txBody>
      </p:sp>
      <p:sp>
        <p:nvSpPr>
          <p:cNvPr id="6" name="Footer Placeholder 5"/>
          <p:cNvSpPr>
            <a:spLocks noGrp="1"/>
          </p:cNvSpPr>
          <p:nvPr>
            <p:ph type="ftr" sz="quarter" idx="11"/>
          </p:nvPr>
        </p:nvSpPr>
        <p:spPr/>
        <p:txBody>
          <a:bodyPr/>
          <a:lstStyle/>
          <a:p>
            <a:r>
              <a:rPr lang="en-US" smtClean="0"/>
              <a:t>Optimized Distributed Streaming System : Theory and Design</a:t>
            </a:r>
            <a:endParaRPr lang="en-US"/>
          </a:p>
        </p:txBody>
      </p:sp>
      <p:sp>
        <p:nvSpPr>
          <p:cNvPr id="7" name="Slide Number Placeholder 6"/>
          <p:cNvSpPr>
            <a:spLocks noGrp="1"/>
          </p:cNvSpPr>
          <p:nvPr>
            <p:ph type="sldNum" sz="quarter" idx="12"/>
          </p:nvPr>
        </p:nvSpPr>
        <p:spPr/>
        <p:txBody>
          <a:bodyPr/>
          <a:lstStyle/>
          <a:p>
            <a:fld id="{266DA147-2E76-4D77-89B4-7FA37B280E00}" type="slidenum">
              <a:rPr lang="en-US" smtClean="0"/>
              <a:t>‹#›</a:t>
            </a:fld>
            <a:endParaRPr lang="en-US"/>
          </a:p>
        </p:txBody>
      </p:sp>
    </p:spTree>
    <p:extLst>
      <p:ext uri="{BB962C8B-B14F-4D97-AF65-F5344CB8AC3E}">
        <p14:creationId xmlns:p14="http://schemas.microsoft.com/office/powerpoint/2010/main" val="152855517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CFADCA-87F0-430E-A20B-55B4E1086BCE}" type="datetime1">
              <a:rPr lang="en-US" smtClean="0"/>
              <a:t>3/31/13</a:t>
            </a:fld>
            <a:endParaRPr lang="en-US"/>
          </a:p>
        </p:txBody>
      </p:sp>
      <p:sp>
        <p:nvSpPr>
          <p:cNvPr id="6" name="Footer Placeholder 5"/>
          <p:cNvSpPr>
            <a:spLocks noGrp="1"/>
          </p:cNvSpPr>
          <p:nvPr>
            <p:ph type="ftr" sz="quarter" idx="11"/>
          </p:nvPr>
        </p:nvSpPr>
        <p:spPr/>
        <p:txBody>
          <a:bodyPr/>
          <a:lstStyle/>
          <a:p>
            <a:r>
              <a:rPr lang="en-US" smtClean="0"/>
              <a:t>Optimized Distributed Streaming System : Theory and Design</a:t>
            </a:r>
            <a:endParaRPr lang="en-US"/>
          </a:p>
        </p:txBody>
      </p:sp>
      <p:sp>
        <p:nvSpPr>
          <p:cNvPr id="7" name="Slide Number Placeholder 6"/>
          <p:cNvSpPr>
            <a:spLocks noGrp="1"/>
          </p:cNvSpPr>
          <p:nvPr>
            <p:ph type="sldNum" sz="quarter" idx="12"/>
          </p:nvPr>
        </p:nvSpPr>
        <p:spPr/>
        <p:txBody>
          <a:bodyPr/>
          <a:lstStyle/>
          <a:p>
            <a:fld id="{266DA147-2E76-4D77-89B4-7FA37B280E00}" type="slidenum">
              <a:rPr lang="en-US" smtClean="0"/>
              <a:t>‹#›</a:t>
            </a:fld>
            <a:endParaRPr lang="en-US"/>
          </a:p>
        </p:txBody>
      </p:sp>
    </p:spTree>
    <p:extLst>
      <p:ext uri="{BB962C8B-B14F-4D97-AF65-F5344CB8AC3E}">
        <p14:creationId xmlns:p14="http://schemas.microsoft.com/office/powerpoint/2010/main" val="3269970157"/>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B8961F-116E-4A86-9397-8ED4BB12598D}" type="datetime1">
              <a:rPr lang="en-US" smtClean="0"/>
              <a:t>3/31/13</a:t>
            </a:fld>
            <a:endParaRPr lang="en-US"/>
          </a:p>
        </p:txBody>
      </p:sp>
      <p:sp>
        <p:nvSpPr>
          <p:cNvPr id="5" name="Footer Placeholder 4"/>
          <p:cNvSpPr>
            <a:spLocks noGrp="1"/>
          </p:cNvSpPr>
          <p:nvPr>
            <p:ph type="ftr" sz="quarter" idx="3"/>
          </p:nvPr>
        </p:nvSpPr>
        <p:spPr>
          <a:xfrm>
            <a:off x="2655537" y="6578825"/>
            <a:ext cx="3832926" cy="253047"/>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en-US" dirty="0" smtClean="0">
                <a:solidFill>
                  <a:prstClr val="black"/>
                </a:solidFill>
              </a:rPr>
              <a:t>Optimized Distributed Streaming System : Theory and Design</a:t>
            </a:r>
            <a:endParaRPr lang="en-US" sz="1000" dirty="0"/>
          </a:p>
        </p:txBody>
      </p:sp>
      <p:sp>
        <p:nvSpPr>
          <p:cNvPr id="6" name="Slide Number Placeholder 5"/>
          <p:cNvSpPr>
            <a:spLocks noGrp="1"/>
          </p:cNvSpPr>
          <p:nvPr>
            <p:ph type="sldNum" sz="quarter" idx="4"/>
          </p:nvPr>
        </p:nvSpPr>
        <p:spPr>
          <a:xfrm>
            <a:off x="6553200" y="6578825"/>
            <a:ext cx="2133600" cy="258481"/>
          </a:xfrm>
          <a:prstGeom prst="rect">
            <a:avLst/>
          </a:prstGeom>
        </p:spPr>
        <p:txBody>
          <a:bodyPr vert="horz" lIns="91440" tIns="45720" rIns="91440" bIns="45720" rtlCol="0" anchor="ctr"/>
          <a:lstStyle>
            <a:lvl1pPr algn="r">
              <a:defRPr sz="1050">
                <a:solidFill>
                  <a:schemeClr val="tx1">
                    <a:lumMod val="85000"/>
                    <a:lumOff val="15000"/>
                  </a:schemeClr>
                </a:solidFill>
              </a:defRPr>
            </a:lvl1pPr>
          </a:lstStyle>
          <a:p>
            <a:fld id="{266DA147-2E76-4D77-89B4-7FA37B280E00}" type="slidenum">
              <a:rPr lang="en-US" smtClean="0"/>
              <a:pPr/>
              <a:t>‹#›</a:t>
            </a:fld>
            <a:r>
              <a:rPr lang="en-US" dirty="0" smtClean="0"/>
              <a:t>/25</a:t>
            </a:r>
            <a:endParaRPr lang="en-US" dirty="0"/>
          </a:p>
        </p:txBody>
      </p:sp>
    </p:spTree>
    <p:extLst>
      <p:ext uri="{BB962C8B-B14F-4D97-AF65-F5344CB8AC3E}">
        <p14:creationId xmlns:p14="http://schemas.microsoft.com/office/powerpoint/2010/main" val="31177791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49" r:id="rId12"/>
  </p:sldLayoutIdLst>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jpe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5.png"/><Relationship Id="rId1" Type="http://schemas.microsoft.com/office/2007/relationships/media" Target="../media/media1.wmv"/><Relationship Id="rId2" Type="http://schemas.openxmlformats.org/officeDocument/2006/relationships/video" Target="../media/media1.wmv"/></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 Type="http://schemas.microsoft.com/office/2007/relationships/media" Target="../media/media2.wmv"/><Relationship Id="rId2" Type="http://schemas.openxmlformats.org/officeDocument/2006/relationships/video" Target="../media/media2.wmv"/></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1.png"/><Relationship Id="rId1" Type="http://schemas.microsoft.com/office/2007/relationships/media" Target="../media/media3.wmv"/><Relationship Id="rId2" Type="http://schemas.openxmlformats.org/officeDocument/2006/relationships/video" Target="../media/media3.wmv"/></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jpe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5" y="879178"/>
            <a:ext cx="8543925" cy="1470025"/>
          </a:xfrm>
        </p:spPr>
        <p:txBody>
          <a:bodyPr>
            <a:noAutofit/>
          </a:bodyPr>
          <a:lstStyle/>
          <a:p>
            <a:r>
              <a:rPr lang="en-US" sz="3000" b="1" dirty="0" smtClean="0">
                <a:solidFill>
                  <a:schemeClr val="tx2"/>
                </a:solidFill>
                <a:latin typeface="ArialMT"/>
              </a:rPr>
              <a:t>An Optimized Distributed </a:t>
            </a:r>
            <a:r>
              <a:rPr lang="en-US" sz="3000" b="1" dirty="0">
                <a:solidFill>
                  <a:schemeClr val="tx2"/>
                </a:solidFill>
                <a:latin typeface="ArialMT"/>
              </a:rPr>
              <a:t>Streaming </a:t>
            </a:r>
            <a:r>
              <a:rPr lang="en-US" sz="3000" b="1" dirty="0" smtClean="0">
                <a:solidFill>
                  <a:schemeClr val="tx2"/>
                </a:solidFill>
                <a:latin typeface="ArialMT"/>
              </a:rPr>
              <a:t>System:</a:t>
            </a:r>
            <a:br>
              <a:rPr lang="en-US" sz="3000" b="1" dirty="0" smtClean="0">
                <a:solidFill>
                  <a:schemeClr val="tx2"/>
                </a:solidFill>
                <a:latin typeface="ArialMT"/>
              </a:rPr>
            </a:br>
            <a:r>
              <a:rPr lang="en-US" sz="3000" b="1" dirty="0" smtClean="0">
                <a:solidFill>
                  <a:schemeClr val="tx2"/>
                </a:solidFill>
                <a:latin typeface="ArialMT"/>
              </a:rPr>
              <a:t>Theory </a:t>
            </a:r>
            <a:r>
              <a:rPr lang="en-US" sz="3000" b="1" dirty="0">
                <a:solidFill>
                  <a:schemeClr val="tx2"/>
                </a:solidFill>
                <a:latin typeface="ArialMT"/>
              </a:rPr>
              <a:t>and Design</a:t>
            </a:r>
            <a:endParaRPr lang="en-US" sz="3000" b="1" dirty="0">
              <a:solidFill>
                <a:schemeClr val="tx2"/>
              </a:solidFill>
            </a:endParaRPr>
          </a:p>
        </p:txBody>
      </p:sp>
      <p:sp>
        <p:nvSpPr>
          <p:cNvPr id="3" name="Subtitle 2"/>
          <p:cNvSpPr>
            <a:spLocks noGrp="1"/>
          </p:cNvSpPr>
          <p:nvPr>
            <p:ph type="subTitle" idx="1"/>
          </p:nvPr>
        </p:nvSpPr>
        <p:spPr>
          <a:xfrm>
            <a:off x="497200" y="2546052"/>
            <a:ext cx="8153294" cy="3279776"/>
          </a:xfrm>
        </p:spPr>
        <p:txBody>
          <a:bodyPr>
            <a:noAutofit/>
          </a:bodyPr>
          <a:lstStyle/>
          <a:p>
            <a:r>
              <a:rPr lang="en-US" dirty="0" err="1" smtClean="0">
                <a:solidFill>
                  <a:schemeClr val="tx1"/>
                </a:solidFill>
              </a:rPr>
              <a:t>Kannan</a:t>
            </a:r>
            <a:r>
              <a:rPr lang="en-US" dirty="0" smtClean="0">
                <a:solidFill>
                  <a:schemeClr val="tx1"/>
                </a:solidFill>
              </a:rPr>
              <a:t> </a:t>
            </a:r>
            <a:r>
              <a:rPr lang="en-US" dirty="0" err="1" smtClean="0">
                <a:solidFill>
                  <a:schemeClr val="tx1"/>
                </a:solidFill>
              </a:rPr>
              <a:t>Ramchandran</a:t>
            </a:r>
            <a:endParaRPr lang="en-US" dirty="0" smtClean="0">
              <a:solidFill>
                <a:schemeClr val="tx1"/>
              </a:solidFill>
            </a:endParaRPr>
          </a:p>
          <a:p>
            <a:r>
              <a:rPr lang="en-US" sz="2800" dirty="0" smtClean="0">
                <a:solidFill>
                  <a:schemeClr val="tx1"/>
                </a:solidFill>
              </a:rPr>
              <a:t>UC Berkeley</a:t>
            </a:r>
          </a:p>
          <a:p>
            <a:endParaRPr lang="en-US" sz="2800" dirty="0" smtClean="0">
              <a:solidFill>
                <a:schemeClr val="tx1"/>
              </a:solidFill>
            </a:endParaRPr>
          </a:p>
          <a:p>
            <a:endParaRPr lang="en-US" sz="2400" dirty="0" smtClean="0">
              <a:solidFill>
                <a:schemeClr val="tx1"/>
              </a:solidFill>
            </a:endParaRPr>
          </a:p>
          <a:p>
            <a:r>
              <a:rPr lang="en-US" sz="2400" dirty="0" smtClean="0">
                <a:solidFill>
                  <a:schemeClr val="tx1"/>
                </a:solidFill>
              </a:rPr>
              <a:t>Joint work with</a:t>
            </a:r>
          </a:p>
          <a:p>
            <a:r>
              <a:rPr lang="en-US" sz="2000" dirty="0" smtClean="0">
                <a:solidFill>
                  <a:schemeClr val="tx1"/>
                </a:solidFill>
              </a:rPr>
              <a:t>Kang </a:t>
            </a:r>
            <a:r>
              <a:rPr lang="en-US" sz="2000" dirty="0" err="1" smtClean="0">
                <a:solidFill>
                  <a:schemeClr val="tx1"/>
                </a:solidFill>
              </a:rPr>
              <a:t>Wook</a:t>
            </a:r>
            <a:r>
              <a:rPr lang="en-US" sz="2000" dirty="0" smtClean="0">
                <a:solidFill>
                  <a:schemeClr val="tx1"/>
                </a:solidFill>
              </a:rPr>
              <a:t> Lee</a:t>
            </a:r>
            <a:r>
              <a:rPr lang="en-US" sz="2000" baseline="30000" dirty="0" smtClean="0">
                <a:solidFill>
                  <a:schemeClr val="tx1"/>
                </a:solidFill>
              </a:rPr>
              <a:t>+</a:t>
            </a:r>
            <a:r>
              <a:rPr lang="en-US" sz="2000" dirty="0" smtClean="0">
                <a:solidFill>
                  <a:schemeClr val="tx1"/>
                </a:solidFill>
              </a:rPr>
              <a:t>, </a:t>
            </a:r>
            <a:r>
              <a:rPr lang="en-US" sz="2000" dirty="0" err="1" smtClean="0">
                <a:solidFill>
                  <a:schemeClr val="tx1"/>
                </a:solidFill>
              </a:rPr>
              <a:t>Hao</a:t>
            </a:r>
            <a:r>
              <a:rPr lang="en-US" sz="2000" dirty="0" smtClean="0">
                <a:solidFill>
                  <a:schemeClr val="tx1"/>
                </a:solidFill>
              </a:rPr>
              <a:t> Zhang</a:t>
            </a:r>
            <a:r>
              <a:rPr lang="en-US" sz="2000" baseline="30000" dirty="0" smtClean="0">
                <a:solidFill>
                  <a:schemeClr val="tx1"/>
                </a:solidFill>
              </a:rPr>
              <a:t>+</a:t>
            </a:r>
            <a:r>
              <a:rPr lang="en-US" sz="2000" dirty="0" smtClean="0">
                <a:solidFill>
                  <a:schemeClr val="tx1"/>
                </a:solidFill>
              </a:rPr>
              <a:t>, </a:t>
            </a:r>
            <a:r>
              <a:rPr lang="en-US" sz="2000" dirty="0" err="1" smtClean="0">
                <a:solidFill>
                  <a:schemeClr val="tx1"/>
                </a:solidFill>
              </a:rPr>
              <a:t>Ziyu</a:t>
            </a:r>
            <a:r>
              <a:rPr lang="en-US" sz="2000" dirty="0" smtClean="0">
                <a:solidFill>
                  <a:schemeClr val="tx1"/>
                </a:solidFill>
              </a:rPr>
              <a:t> Shao</a:t>
            </a:r>
            <a:r>
              <a:rPr lang="en-US" sz="2000" baseline="30000" dirty="0" smtClean="0">
                <a:solidFill>
                  <a:schemeClr val="tx1"/>
                </a:solidFill>
              </a:rPr>
              <a:t>*</a:t>
            </a:r>
            <a:r>
              <a:rPr lang="en-US" sz="2000" dirty="0" smtClean="0">
                <a:solidFill>
                  <a:schemeClr val="tx1"/>
                </a:solidFill>
              </a:rPr>
              <a:t>, </a:t>
            </a:r>
            <a:r>
              <a:rPr lang="en-US" sz="2000" dirty="0" err="1" smtClean="0">
                <a:solidFill>
                  <a:schemeClr val="tx1"/>
                </a:solidFill>
              </a:rPr>
              <a:t>Minghua</a:t>
            </a:r>
            <a:r>
              <a:rPr lang="en-US" sz="2000" dirty="0" smtClean="0">
                <a:solidFill>
                  <a:schemeClr val="tx1"/>
                </a:solidFill>
              </a:rPr>
              <a:t> Chen</a:t>
            </a:r>
            <a:r>
              <a:rPr lang="en-US" sz="2000" baseline="30000" dirty="0" smtClean="0">
                <a:solidFill>
                  <a:schemeClr val="tx1"/>
                </a:solidFill>
              </a:rPr>
              <a:t>*</a:t>
            </a:r>
            <a:r>
              <a:rPr lang="en-US" sz="2000" dirty="0" smtClean="0">
                <a:solidFill>
                  <a:schemeClr val="tx1"/>
                </a:solidFill>
              </a:rPr>
              <a:t>, and </a:t>
            </a:r>
            <a:r>
              <a:rPr lang="en-US" sz="2000" dirty="0" err="1" smtClean="0">
                <a:solidFill>
                  <a:schemeClr val="tx1"/>
                </a:solidFill>
              </a:rPr>
              <a:t>Abhay</a:t>
            </a:r>
            <a:r>
              <a:rPr lang="en-US" sz="2000" dirty="0" smtClean="0">
                <a:solidFill>
                  <a:schemeClr val="tx1"/>
                </a:solidFill>
              </a:rPr>
              <a:t> Parekh</a:t>
            </a:r>
            <a:r>
              <a:rPr lang="en-US" sz="2000" baseline="30000" dirty="0" smtClean="0">
                <a:solidFill>
                  <a:schemeClr val="tx1"/>
                </a:solidFill>
              </a:rPr>
              <a:t>+</a:t>
            </a:r>
          </a:p>
          <a:p>
            <a:r>
              <a:rPr lang="en-US" sz="1600" baseline="30000" dirty="0" smtClean="0">
                <a:solidFill>
                  <a:schemeClr val="tx1"/>
                </a:solidFill>
              </a:rPr>
              <a:t>+</a:t>
            </a:r>
            <a:r>
              <a:rPr lang="en-US" sz="1600" dirty="0" smtClean="0">
                <a:solidFill>
                  <a:schemeClr val="tx1"/>
                </a:solidFill>
              </a:rPr>
              <a:t>UC Berkeley                 </a:t>
            </a:r>
            <a:r>
              <a:rPr lang="en-US" sz="1600" baseline="30000" dirty="0" smtClean="0">
                <a:solidFill>
                  <a:schemeClr val="tx1"/>
                </a:solidFill>
              </a:rPr>
              <a:t>*</a:t>
            </a:r>
            <a:r>
              <a:rPr lang="en-US" sz="1600" dirty="0" smtClean="0">
                <a:solidFill>
                  <a:schemeClr val="tx1"/>
                </a:solidFill>
              </a:rPr>
              <a:t>The Chinese University of Hong Kong</a:t>
            </a:r>
          </a:p>
          <a:p>
            <a:endParaRPr lang="en-US" sz="2000" dirty="0" smtClean="0">
              <a:solidFill>
                <a:schemeClr val="tx1"/>
              </a:solidFill>
            </a:endParaRPr>
          </a:p>
          <a:p>
            <a:r>
              <a:rPr lang="en-US" sz="2000" b="1" dirty="0" smtClean="0">
                <a:solidFill>
                  <a:srgbClr val="FF0000"/>
                </a:solidFill>
              </a:rPr>
              <a:t>October 21, 2012</a:t>
            </a:r>
            <a:endParaRPr lang="en-US" sz="2000" b="1" dirty="0">
              <a:solidFill>
                <a:srgbClr val="FF0000"/>
              </a:solidFill>
            </a:endParaRPr>
          </a:p>
        </p:txBody>
      </p:sp>
    </p:spTree>
    <p:extLst>
      <p:ext uri="{BB962C8B-B14F-4D97-AF65-F5344CB8AC3E}">
        <p14:creationId xmlns:p14="http://schemas.microsoft.com/office/powerpoint/2010/main" val="38923111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a:stCxn id="26" idx="4"/>
            <a:endCxn id="21" idx="0"/>
          </p:cNvCxnSpPr>
          <p:nvPr/>
        </p:nvCxnSpPr>
        <p:spPr>
          <a:xfrm flipH="1">
            <a:off x="5368552" y="4034376"/>
            <a:ext cx="2409302" cy="165885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6" idx="4"/>
            <a:endCxn id="22" idx="0"/>
          </p:cNvCxnSpPr>
          <p:nvPr/>
        </p:nvCxnSpPr>
        <p:spPr>
          <a:xfrm flipH="1">
            <a:off x="6757118" y="4034376"/>
            <a:ext cx="1020736" cy="1658850"/>
          </a:xfrm>
          <a:prstGeom prst="straightConnector1">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290198" y="3190685"/>
            <a:ext cx="1477888" cy="17409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Illustrative Example</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9</a:t>
            </a:fld>
            <a:r>
              <a:rPr lang="en-US" smtClean="0"/>
              <a:t>/25</a:t>
            </a:r>
            <a:endParaRPr lang="en-US" dirty="0"/>
          </a:p>
        </p:txBody>
      </p:sp>
      <p:sp>
        <p:nvSpPr>
          <p:cNvPr id="18" name="타원 99"/>
          <p:cNvSpPr/>
          <p:nvPr/>
        </p:nvSpPr>
        <p:spPr>
          <a:xfrm>
            <a:off x="545406" y="5693226"/>
            <a:ext cx="1241226" cy="54128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1</a:t>
            </a:r>
            <a:endParaRPr lang="ko-KR" altLang="en-US" dirty="0">
              <a:solidFill>
                <a:schemeClr val="tx1"/>
              </a:solidFill>
            </a:endParaRPr>
          </a:p>
        </p:txBody>
      </p:sp>
      <p:sp>
        <p:nvSpPr>
          <p:cNvPr id="19" name="타원 100"/>
          <p:cNvSpPr/>
          <p:nvPr/>
        </p:nvSpPr>
        <p:spPr>
          <a:xfrm>
            <a:off x="1930622" y="5693226"/>
            <a:ext cx="1241226" cy="54128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2</a:t>
            </a:r>
            <a:endParaRPr lang="ko-KR" altLang="en-US" dirty="0">
              <a:solidFill>
                <a:schemeClr val="tx1"/>
              </a:solidFill>
            </a:endParaRPr>
          </a:p>
        </p:txBody>
      </p:sp>
      <p:sp>
        <p:nvSpPr>
          <p:cNvPr id="20" name="타원 101"/>
          <p:cNvSpPr/>
          <p:nvPr/>
        </p:nvSpPr>
        <p:spPr>
          <a:xfrm>
            <a:off x="3348211" y="5693226"/>
            <a:ext cx="1241226" cy="54128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3</a:t>
            </a:r>
            <a:endParaRPr lang="ko-KR" altLang="en-US" dirty="0">
              <a:solidFill>
                <a:schemeClr val="tx1"/>
              </a:solidFill>
            </a:endParaRPr>
          </a:p>
        </p:txBody>
      </p:sp>
      <p:sp>
        <p:nvSpPr>
          <p:cNvPr id="21" name="타원 104"/>
          <p:cNvSpPr/>
          <p:nvPr/>
        </p:nvSpPr>
        <p:spPr>
          <a:xfrm>
            <a:off x="4747939" y="5693226"/>
            <a:ext cx="1241226" cy="541287"/>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4</a:t>
            </a:r>
            <a:endParaRPr lang="ko-KR" altLang="en-US" dirty="0">
              <a:solidFill>
                <a:schemeClr val="tx1"/>
              </a:solidFill>
            </a:endParaRPr>
          </a:p>
        </p:txBody>
      </p:sp>
      <p:sp>
        <p:nvSpPr>
          <p:cNvPr id="22" name="타원 105"/>
          <p:cNvSpPr/>
          <p:nvPr/>
        </p:nvSpPr>
        <p:spPr>
          <a:xfrm>
            <a:off x="6136505" y="5693226"/>
            <a:ext cx="1241226" cy="541287"/>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5</a:t>
            </a:r>
            <a:endParaRPr lang="ko-KR" altLang="en-US" dirty="0">
              <a:solidFill>
                <a:schemeClr val="tx1"/>
              </a:solidFill>
            </a:endParaRPr>
          </a:p>
        </p:txBody>
      </p:sp>
      <p:sp>
        <p:nvSpPr>
          <p:cNvPr id="23" name="타원 106"/>
          <p:cNvSpPr/>
          <p:nvPr/>
        </p:nvSpPr>
        <p:spPr>
          <a:xfrm>
            <a:off x="7507213" y="5693226"/>
            <a:ext cx="1241226" cy="541287"/>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6</a:t>
            </a:r>
            <a:endParaRPr lang="ko-KR" altLang="en-US" dirty="0">
              <a:solidFill>
                <a:schemeClr val="tx1"/>
              </a:solidFill>
            </a:endParaRPr>
          </a:p>
        </p:txBody>
      </p:sp>
      <p:sp>
        <p:nvSpPr>
          <p:cNvPr id="24" name="타원 117"/>
          <p:cNvSpPr/>
          <p:nvPr/>
        </p:nvSpPr>
        <p:spPr>
          <a:xfrm>
            <a:off x="2924232" y="3530073"/>
            <a:ext cx="1651409" cy="541287"/>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CACHE 1</a:t>
            </a:r>
            <a:endParaRPr lang="ko-KR" altLang="en-US" dirty="0">
              <a:solidFill>
                <a:schemeClr val="tx1"/>
              </a:solidFill>
            </a:endParaRPr>
          </a:p>
        </p:txBody>
      </p:sp>
      <p:sp>
        <p:nvSpPr>
          <p:cNvPr id="25" name="타원 119"/>
          <p:cNvSpPr/>
          <p:nvPr/>
        </p:nvSpPr>
        <p:spPr>
          <a:xfrm>
            <a:off x="4942633" y="3493089"/>
            <a:ext cx="1651409" cy="541287"/>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mtClean="0">
                <a:solidFill>
                  <a:schemeClr val="tx1"/>
                </a:solidFill>
              </a:rPr>
              <a:t>CACHE 2</a:t>
            </a:r>
            <a:endParaRPr lang="ko-KR" altLang="en-US" dirty="0">
              <a:solidFill>
                <a:schemeClr val="tx1"/>
              </a:solidFill>
            </a:endParaRPr>
          </a:p>
        </p:txBody>
      </p:sp>
      <p:sp>
        <p:nvSpPr>
          <p:cNvPr id="26" name="타원 121"/>
          <p:cNvSpPr/>
          <p:nvPr/>
        </p:nvSpPr>
        <p:spPr>
          <a:xfrm>
            <a:off x="6952149" y="3493089"/>
            <a:ext cx="1651409" cy="541287"/>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CACHE 3</a:t>
            </a:r>
            <a:endParaRPr lang="ko-KR" altLang="en-US" dirty="0">
              <a:solidFill>
                <a:schemeClr val="tx1"/>
              </a:solidFill>
            </a:endParaRPr>
          </a:p>
        </p:txBody>
      </p:sp>
      <p:sp>
        <p:nvSpPr>
          <p:cNvPr id="54" name="직사각형 112"/>
          <p:cNvSpPr/>
          <p:nvPr/>
        </p:nvSpPr>
        <p:spPr>
          <a:xfrm>
            <a:off x="541976" y="3445048"/>
            <a:ext cx="953551" cy="531830"/>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A</a:t>
            </a:r>
            <a:endParaRPr lang="ko-KR" altLang="en-US" dirty="0">
              <a:solidFill>
                <a:schemeClr val="tx1"/>
              </a:solidFill>
            </a:endParaRPr>
          </a:p>
        </p:txBody>
      </p:sp>
      <p:sp>
        <p:nvSpPr>
          <p:cNvPr id="55" name="직사각형 113"/>
          <p:cNvSpPr/>
          <p:nvPr/>
        </p:nvSpPr>
        <p:spPr>
          <a:xfrm>
            <a:off x="541975" y="4132621"/>
            <a:ext cx="953551" cy="491119"/>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B</a:t>
            </a:r>
            <a:endParaRPr lang="ko-KR" altLang="en-US" dirty="0">
              <a:solidFill>
                <a:schemeClr val="tx1"/>
              </a:solidFill>
            </a:endParaRPr>
          </a:p>
        </p:txBody>
      </p:sp>
      <p:cxnSp>
        <p:nvCxnSpPr>
          <p:cNvPr id="4144" name="Straight Connector 4143"/>
          <p:cNvCxnSpPr>
            <a:stCxn id="24" idx="4"/>
            <a:endCxn id="19" idx="0"/>
          </p:cNvCxnSpPr>
          <p:nvPr/>
        </p:nvCxnSpPr>
        <p:spPr>
          <a:xfrm flipH="1">
            <a:off x="2551235" y="4071360"/>
            <a:ext cx="1198702" cy="162186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46" name="Straight Connector 4145"/>
          <p:cNvCxnSpPr>
            <a:stCxn id="24" idx="4"/>
            <a:endCxn id="21" idx="0"/>
          </p:cNvCxnSpPr>
          <p:nvPr/>
        </p:nvCxnSpPr>
        <p:spPr>
          <a:xfrm>
            <a:off x="3749937" y="4071360"/>
            <a:ext cx="1618615" cy="162186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0" name="Straight Connector 4149"/>
          <p:cNvCxnSpPr>
            <a:stCxn id="24" idx="4"/>
            <a:endCxn id="18" idx="0"/>
          </p:cNvCxnSpPr>
          <p:nvPr/>
        </p:nvCxnSpPr>
        <p:spPr>
          <a:xfrm flipH="1">
            <a:off x="1166019" y="4071360"/>
            <a:ext cx="2583918" cy="162186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4" name="Straight Connector 4153"/>
          <p:cNvCxnSpPr>
            <a:stCxn id="25" idx="4"/>
            <a:endCxn id="19" idx="0"/>
          </p:cNvCxnSpPr>
          <p:nvPr/>
        </p:nvCxnSpPr>
        <p:spPr>
          <a:xfrm flipH="1">
            <a:off x="2551235" y="4034376"/>
            <a:ext cx="3217103" cy="165885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6" name="Straight Connector 4155"/>
          <p:cNvCxnSpPr>
            <a:stCxn id="25" idx="4"/>
            <a:endCxn id="20" idx="0"/>
          </p:cNvCxnSpPr>
          <p:nvPr/>
        </p:nvCxnSpPr>
        <p:spPr>
          <a:xfrm flipH="1">
            <a:off x="3968824" y="4034376"/>
            <a:ext cx="1799514" cy="165885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8" name="Straight Connector 4157"/>
          <p:cNvCxnSpPr>
            <a:stCxn id="25" idx="4"/>
            <a:endCxn id="21" idx="0"/>
          </p:cNvCxnSpPr>
          <p:nvPr/>
        </p:nvCxnSpPr>
        <p:spPr>
          <a:xfrm flipH="1">
            <a:off x="5368552" y="4034376"/>
            <a:ext cx="399786" cy="165885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5" idx="4"/>
            <a:endCxn id="22" idx="0"/>
          </p:cNvCxnSpPr>
          <p:nvPr/>
        </p:nvCxnSpPr>
        <p:spPr>
          <a:xfrm>
            <a:off x="5768338" y="4034376"/>
            <a:ext cx="988780" cy="165885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26" idx="4"/>
            <a:endCxn id="23" idx="0"/>
          </p:cNvCxnSpPr>
          <p:nvPr/>
        </p:nvCxnSpPr>
        <p:spPr>
          <a:xfrm>
            <a:off x="7777854" y="4034376"/>
            <a:ext cx="349972" cy="1658850"/>
          </a:xfrm>
          <a:prstGeom prst="straightConnector1">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94855" y="882032"/>
            <a:ext cx="8250381" cy="2215991"/>
          </a:xfrm>
          <a:prstGeom prst="rect">
            <a:avLst/>
          </a:prstGeom>
          <a:noFill/>
        </p:spPr>
        <p:txBody>
          <a:bodyPr wrap="square" rtlCol="0">
            <a:spAutoFit/>
          </a:bodyPr>
          <a:lstStyle/>
          <a:p>
            <a:pPr marL="285750" indent="-285750">
              <a:buFont typeface="Arial" pitchFamily="34" charset="0"/>
              <a:buChar char="•"/>
            </a:pPr>
            <a:r>
              <a:rPr lang="en-US" dirty="0" smtClean="0">
                <a:latin typeface="Times New Roman" pitchFamily="18" charset="0"/>
                <a:cs typeface="Times New Roman" pitchFamily="18" charset="0"/>
              </a:rPr>
              <a:t>Setup:     		6 users, 2 movies, 3 caches </a:t>
            </a:r>
          </a:p>
          <a:p>
            <a:pPr marL="285750" indent="-285750">
              <a:buFont typeface="Arial" pitchFamily="34" charset="0"/>
              <a:buChar char="•"/>
            </a:pPr>
            <a:r>
              <a:rPr lang="en-US" dirty="0" smtClean="0">
                <a:latin typeface="Times New Roman" pitchFamily="18" charset="0"/>
                <a:cs typeface="Times New Roman" pitchFamily="18" charset="0"/>
              </a:rPr>
              <a:t>Demand: 		3 users want movie </a:t>
            </a:r>
            <a:r>
              <a:rPr lang="en-US" b="1" dirty="0" smtClean="0">
                <a:solidFill>
                  <a:schemeClr val="tx2"/>
                </a:solidFill>
                <a:latin typeface="Times New Roman" pitchFamily="18" charset="0"/>
                <a:cs typeface="Times New Roman" pitchFamily="18" charset="0"/>
              </a:rPr>
              <a:t>A</a:t>
            </a:r>
            <a:r>
              <a:rPr lang="en-US" dirty="0" smtClean="0">
                <a:latin typeface="Times New Roman" pitchFamily="18" charset="0"/>
                <a:cs typeface="Times New Roman" pitchFamily="18" charset="0"/>
              </a:rPr>
              <a:t>, 3 users want movie </a:t>
            </a:r>
            <a:r>
              <a:rPr lang="en-US" b="1" dirty="0" smtClean="0">
                <a:solidFill>
                  <a:schemeClr val="accent2">
                    <a:lumMod val="75000"/>
                  </a:schemeClr>
                </a:solidFill>
                <a:latin typeface="Times New Roman" pitchFamily="18" charset="0"/>
                <a:cs typeface="Times New Roman" pitchFamily="18" charset="0"/>
              </a:rPr>
              <a:t>B</a:t>
            </a:r>
            <a:r>
              <a:rPr lang="en-US" dirty="0" smtClean="0">
                <a:latin typeface="Times New Roman" pitchFamily="18" charset="0"/>
                <a:cs typeface="Times New Roman" pitchFamily="18" charset="0"/>
              </a:rPr>
              <a:t>;  </a:t>
            </a:r>
          </a:p>
          <a:p>
            <a:pPr marL="285750" indent="-285750">
              <a:buFont typeface="Arial" pitchFamily="34" charset="0"/>
              <a:buChar char="•"/>
            </a:pPr>
            <a:r>
              <a:rPr lang="en-US" dirty="0" smtClean="0">
                <a:latin typeface="Times New Roman" pitchFamily="18" charset="0"/>
                <a:cs typeface="Times New Roman" pitchFamily="18" charset="0"/>
              </a:rPr>
              <a:t>Streaming rate: 	1 Mbps;  Cache upload rate 2 Mbps each; </a:t>
            </a:r>
          </a:p>
          <a:p>
            <a:pPr marL="285750" indent="-285750">
              <a:buFont typeface="Arial" pitchFamily="34" charset="0"/>
              <a:buChar char="•"/>
            </a:pPr>
            <a:r>
              <a:rPr lang="en-US" b="1" dirty="0" smtClean="0">
                <a:solidFill>
                  <a:srgbClr val="0070C0"/>
                </a:solidFill>
                <a:latin typeface="Times New Roman" pitchFamily="18" charset="0"/>
                <a:cs typeface="Times New Roman" pitchFamily="18" charset="0"/>
              </a:rPr>
              <a:t>Each cache can store a movie in full.</a:t>
            </a:r>
          </a:p>
          <a:p>
            <a:pPr marL="285750" indent="-285750">
              <a:buFont typeface="Arial" pitchFamily="34" charset="0"/>
              <a:buChar char="•"/>
            </a:pPr>
            <a:r>
              <a:rPr lang="en-US" b="1" dirty="0" smtClean="0">
                <a:solidFill>
                  <a:schemeClr val="accent6">
                    <a:lumMod val="75000"/>
                  </a:schemeClr>
                </a:solidFill>
                <a:latin typeface="Times New Roman" pitchFamily="18" charset="0"/>
                <a:cs typeface="Times New Roman" pitchFamily="18" charset="0"/>
              </a:rPr>
              <a:t>Overlay topology is fixed. </a:t>
            </a:r>
            <a:r>
              <a:rPr lang="en-US" dirty="0" smtClean="0">
                <a:latin typeface="Times New Roman" pitchFamily="18" charset="0"/>
                <a:cs typeface="Times New Roman" pitchFamily="18" charset="0"/>
              </a:rPr>
              <a:t>(Connectivity degree constraints: </a:t>
            </a:r>
            <a:r>
              <a:rPr lang="en-US" dirty="0">
                <a:latin typeface="Times New Roman" pitchFamily="18" charset="0"/>
                <a:cs typeface="Times New Roman" pitchFamily="18" charset="0"/>
              </a:rPr>
              <a:t>3, 4, 3 resp</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algn="ctr"/>
            <a:r>
              <a:rPr lang="en-US" sz="2400" b="1" dirty="0" smtClean="0">
                <a:latin typeface="Times New Roman" pitchFamily="18" charset="0"/>
                <a:cs typeface="Times New Roman" pitchFamily="18" charset="0"/>
              </a:rPr>
              <a:t>Q. Is it possible to serve all users with only caches </a:t>
            </a:r>
          </a:p>
          <a:p>
            <a:pPr algn="ct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   without help from the “server cloud”?</a:t>
            </a:r>
            <a:endParaRPr lang="en-US" sz="2400" b="1" dirty="0">
              <a:latin typeface="Times New Roman" pitchFamily="18" charset="0"/>
              <a:cs typeface="Times New Roman" pitchFamily="18" charset="0"/>
            </a:endParaRPr>
          </a:p>
        </p:txBody>
      </p:sp>
      <p:sp>
        <p:nvSpPr>
          <p:cNvPr id="107" name="TextBox 106"/>
          <p:cNvSpPr txBox="1"/>
          <p:nvPr/>
        </p:nvSpPr>
        <p:spPr>
          <a:xfrm>
            <a:off x="7854144" y="2301988"/>
            <a:ext cx="800970" cy="646331"/>
          </a:xfrm>
          <a:prstGeom prst="rect">
            <a:avLst/>
          </a:prstGeom>
          <a:noFill/>
        </p:spPr>
        <p:txBody>
          <a:bodyPr wrap="none" rtlCol="0">
            <a:spAutoFit/>
          </a:bodyPr>
          <a:lstStyle/>
          <a:p>
            <a:r>
              <a:rPr lang="en-US" sz="3600" b="1" dirty="0" smtClean="0">
                <a:solidFill>
                  <a:srgbClr val="FF0000"/>
                </a:solidFill>
              </a:rPr>
              <a:t>NO</a:t>
            </a:r>
            <a:endParaRPr lang="en-US" sz="3600" b="1" dirty="0">
              <a:solidFill>
                <a:srgbClr val="FF0000"/>
              </a:solidFill>
            </a:endParaRPr>
          </a:p>
        </p:txBody>
      </p:sp>
      <p:grpSp>
        <p:nvGrpSpPr>
          <p:cNvPr id="9" name="Group 8"/>
          <p:cNvGrpSpPr/>
          <p:nvPr/>
        </p:nvGrpSpPr>
        <p:grpSpPr>
          <a:xfrm>
            <a:off x="6757118" y="4034376"/>
            <a:ext cx="1370708" cy="1658850"/>
            <a:chOff x="6757118" y="4034376"/>
            <a:chExt cx="1370708" cy="1658850"/>
          </a:xfrm>
        </p:grpSpPr>
        <p:cxnSp>
          <p:nvCxnSpPr>
            <p:cNvPr id="115" name="Straight Arrow Connector 114"/>
            <p:cNvCxnSpPr>
              <a:stCxn id="26" idx="4"/>
              <a:endCxn id="23" idx="0"/>
            </p:cNvCxnSpPr>
            <p:nvPr/>
          </p:nvCxnSpPr>
          <p:spPr>
            <a:xfrm>
              <a:off x="7777854" y="4034376"/>
              <a:ext cx="349972" cy="16588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26" idx="4"/>
              <a:endCxn id="22" idx="0"/>
            </p:cNvCxnSpPr>
            <p:nvPr/>
          </p:nvCxnSpPr>
          <p:spPr>
            <a:xfrm flipH="1">
              <a:off x="6757118" y="4034376"/>
              <a:ext cx="1020736" cy="16588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166019" y="4071360"/>
            <a:ext cx="2583918" cy="1621866"/>
            <a:chOff x="1166019" y="4071360"/>
            <a:chExt cx="2583918" cy="1621866"/>
          </a:xfrm>
        </p:grpSpPr>
        <p:cxnSp>
          <p:nvCxnSpPr>
            <p:cNvPr id="109" name="Straight Arrow Connector 108"/>
            <p:cNvCxnSpPr>
              <a:stCxn id="24" idx="4"/>
              <a:endCxn id="18" idx="0"/>
            </p:cNvCxnSpPr>
            <p:nvPr/>
          </p:nvCxnSpPr>
          <p:spPr>
            <a:xfrm flipH="1">
              <a:off x="1166019" y="4071360"/>
              <a:ext cx="2583918" cy="1621866"/>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24" idx="4"/>
              <a:endCxn id="19" idx="0"/>
            </p:cNvCxnSpPr>
            <p:nvPr/>
          </p:nvCxnSpPr>
          <p:spPr>
            <a:xfrm flipH="1">
              <a:off x="2551235" y="4071360"/>
              <a:ext cx="1198702" cy="1621866"/>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p:cNvCxnSpPr>
            <a:stCxn id="25" idx="4"/>
            <a:endCxn id="20" idx="0"/>
          </p:cNvCxnSpPr>
          <p:nvPr/>
        </p:nvCxnSpPr>
        <p:spPr>
          <a:xfrm flipH="1">
            <a:off x="3968824" y="4034376"/>
            <a:ext cx="1799514" cy="1658850"/>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4" name="직사각형 112"/>
          <p:cNvSpPr/>
          <p:nvPr/>
        </p:nvSpPr>
        <p:spPr>
          <a:xfrm>
            <a:off x="5277124" y="3190685"/>
            <a:ext cx="966331" cy="301983"/>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A</a:t>
            </a:r>
            <a:endParaRPr lang="ko-KR" altLang="en-US" dirty="0">
              <a:solidFill>
                <a:schemeClr val="tx1"/>
              </a:solidFill>
            </a:endParaRPr>
          </a:p>
        </p:txBody>
      </p:sp>
      <p:grpSp>
        <p:nvGrpSpPr>
          <p:cNvPr id="6" name="Group 5"/>
          <p:cNvGrpSpPr/>
          <p:nvPr/>
        </p:nvGrpSpPr>
        <p:grpSpPr>
          <a:xfrm>
            <a:off x="3193455" y="3144374"/>
            <a:ext cx="5061174" cy="313886"/>
            <a:chOff x="3193455" y="3841093"/>
            <a:chExt cx="5061174" cy="313886"/>
          </a:xfrm>
        </p:grpSpPr>
        <p:sp>
          <p:nvSpPr>
            <p:cNvPr id="173" name="직사각형 112"/>
            <p:cNvSpPr/>
            <p:nvPr/>
          </p:nvSpPr>
          <p:spPr>
            <a:xfrm>
              <a:off x="3193455" y="3852995"/>
              <a:ext cx="966331" cy="301983"/>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A</a:t>
              </a:r>
              <a:endParaRPr lang="ko-KR" altLang="en-US" dirty="0">
                <a:solidFill>
                  <a:schemeClr val="tx1"/>
                </a:solidFill>
              </a:endParaRPr>
            </a:p>
          </p:txBody>
        </p:sp>
        <p:sp>
          <p:nvSpPr>
            <p:cNvPr id="175" name="직사각형 113"/>
            <p:cNvSpPr/>
            <p:nvPr/>
          </p:nvSpPr>
          <p:spPr>
            <a:xfrm>
              <a:off x="7301078" y="3841093"/>
              <a:ext cx="953551" cy="313886"/>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B</a:t>
              </a:r>
              <a:endParaRPr lang="ko-KR" altLang="en-US" dirty="0">
                <a:solidFill>
                  <a:schemeClr val="tx1"/>
                </a:solidFill>
              </a:endParaRPr>
            </a:p>
          </p:txBody>
        </p:sp>
      </p:grpSp>
      <p:cxnSp>
        <p:nvCxnSpPr>
          <p:cNvPr id="122" name="Straight Arrow Connector 121"/>
          <p:cNvCxnSpPr/>
          <p:nvPr/>
        </p:nvCxnSpPr>
        <p:spPr>
          <a:xfrm>
            <a:off x="5371553" y="4623740"/>
            <a:ext cx="0" cy="1069486"/>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768086" y="3871011"/>
            <a:ext cx="3603467" cy="752729"/>
            <a:chOff x="1768086" y="3871011"/>
            <a:chExt cx="3603467" cy="752729"/>
          </a:xfrm>
        </p:grpSpPr>
        <p:cxnSp>
          <p:nvCxnSpPr>
            <p:cNvPr id="120" name="Straight Connector 119"/>
            <p:cNvCxnSpPr/>
            <p:nvPr/>
          </p:nvCxnSpPr>
          <p:spPr>
            <a:xfrm>
              <a:off x="1778477" y="4623740"/>
              <a:ext cx="3593076"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1768086" y="3871011"/>
              <a:ext cx="1242648" cy="523220"/>
            </a:xfrm>
            <a:prstGeom prst="rect">
              <a:avLst/>
            </a:prstGeom>
            <a:noFill/>
          </p:spPr>
          <p:txBody>
            <a:bodyPr wrap="none" rtlCol="0">
              <a:spAutoFit/>
            </a:bodyPr>
            <a:lstStyle/>
            <a:p>
              <a:r>
                <a:rPr lang="en-US" sz="2800" b="1" dirty="0" smtClean="0">
                  <a:solidFill>
                    <a:srgbClr val="00B050"/>
                  </a:solidFill>
                  <a:latin typeface="Times New Roman" pitchFamily="18" charset="0"/>
                  <a:cs typeface="Times New Roman" pitchFamily="18" charset="0"/>
                </a:rPr>
                <a:t>1Mbps</a:t>
              </a:r>
              <a:endParaRPr lang="en-US" sz="2800" b="1" dirty="0">
                <a:solidFill>
                  <a:srgbClr val="00B050"/>
                </a:solidFill>
                <a:latin typeface="Times New Roman" pitchFamily="18" charset="0"/>
                <a:cs typeface="Times New Roman" pitchFamily="18" charset="0"/>
              </a:endParaRPr>
            </a:p>
          </p:txBody>
        </p:sp>
      </p:grpSp>
      <p:sp>
        <p:nvSpPr>
          <p:cNvPr id="11" name="Rounded Rectangle 10"/>
          <p:cNvSpPr/>
          <p:nvPr/>
        </p:nvSpPr>
        <p:spPr>
          <a:xfrm>
            <a:off x="2349250" y="4767915"/>
            <a:ext cx="4749117" cy="62246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Times New Roman" pitchFamily="18" charset="0"/>
                <a:cs typeface="Times New Roman" pitchFamily="18" charset="0"/>
              </a:rPr>
              <a:t>Can we do better?</a:t>
            </a:r>
            <a:endParaRPr lang="en-US" sz="32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3867749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7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a:stCxn id="26" idx="4"/>
            <a:endCxn id="21" idx="0"/>
          </p:cNvCxnSpPr>
          <p:nvPr/>
        </p:nvCxnSpPr>
        <p:spPr>
          <a:xfrm flipH="1">
            <a:off x="5368552" y="4063275"/>
            <a:ext cx="2409302" cy="162995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6" idx="4"/>
            <a:endCxn id="22" idx="0"/>
          </p:cNvCxnSpPr>
          <p:nvPr/>
        </p:nvCxnSpPr>
        <p:spPr>
          <a:xfrm flipH="1">
            <a:off x="6757118" y="4063275"/>
            <a:ext cx="1020736" cy="1629951"/>
          </a:xfrm>
          <a:prstGeom prst="straightConnector1">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290198" y="3190685"/>
            <a:ext cx="1477888" cy="17409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Illustrative Example</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10</a:t>
            </a:fld>
            <a:r>
              <a:rPr lang="en-US" smtClean="0"/>
              <a:t>/25</a:t>
            </a:r>
            <a:endParaRPr lang="en-US" dirty="0"/>
          </a:p>
        </p:txBody>
      </p:sp>
      <p:sp>
        <p:nvSpPr>
          <p:cNvPr id="18" name="타원 99"/>
          <p:cNvSpPr/>
          <p:nvPr/>
        </p:nvSpPr>
        <p:spPr>
          <a:xfrm>
            <a:off x="545406" y="5693226"/>
            <a:ext cx="1241226" cy="54128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1</a:t>
            </a:r>
            <a:endParaRPr lang="ko-KR" altLang="en-US" dirty="0">
              <a:solidFill>
                <a:schemeClr val="tx1"/>
              </a:solidFill>
            </a:endParaRPr>
          </a:p>
        </p:txBody>
      </p:sp>
      <p:sp>
        <p:nvSpPr>
          <p:cNvPr id="19" name="타원 100"/>
          <p:cNvSpPr/>
          <p:nvPr/>
        </p:nvSpPr>
        <p:spPr>
          <a:xfrm>
            <a:off x="1930622" y="5693226"/>
            <a:ext cx="1241226" cy="54128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2</a:t>
            </a:r>
            <a:endParaRPr lang="ko-KR" altLang="en-US" dirty="0">
              <a:solidFill>
                <a:schemeClr val="tx1"/>
              </a:solidFill>
            </a:endParaRPr>
          </a:p>
        </p:txBody>
      </p:sp>
      <p:sp>
        <p:nvSpPr>
          <p:cNvPr id="20" name="타원 101"/>
          <p:cNvSpPr/>
          <p:nvPr/>
        </p:nvSpPr>
        <p:spPr>
          <a:xfrm>
            <a:off x="3348211" y="5693226"/>
            <a:ext cx="1241226" cy="54128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3</a:t>
            </a:r>
            <a:endParaRPr lang="ko-KR" altLang="en-US" dirty="0">
              <a:solidFill>
                <a:schemeClr val="tx1"/>
              </a:solidFill>
            </a:endParaRPr>
          </a:p>
        </p:txBody>
      </p:sp>
      <p:sp>
        <p:nvSpPr>
          <p:cNvPr id="21" name="타원 104"/>
          <p:cNvSpPr/>
          <p:nvPr/>
        </p:nvSpPr>
        <p:spPr>
          <a:xfrm>
            <a:off x="4747939" y="5693226"/>
            <a:ext cx="1241226" cy="541287"/>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4</a:t>
            </a:r>
            <a:endParaRPr lang="ko-KR" altLang="en-US" dirty="0">
              <a:solidFill>
                <a:schemeClr val="tx1"/>
              </a:solidFill>
            </a:endParaRPr>
          </a:p>
        </p:txBody>
      </p:sp>
      <p:sp>
        <p:nvSpPr>
          <p:cNvPr id="22" name="타원 105"/>
          <p:cNvSpPr/>
          <p:nvPr/>
        </p:nvSpPr>
        <p:spPr>
          <a:xfrm>
            <a:off x="6136505" y="5693226"/>
            <a:ext cx="1241226" cy="541287"/>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5</a:t>
            </a:r>
            <a:endParaRPr lang="ko-KR" altLang="en-US" dirty="0">
              <a:solidFill>
                <a:schemeClr val="tx1"/>
              </a:solidFill>
            </a:endParaRPr>
          </a:p>
        </p:txBody>
      </p:sp>
      <p:sp>
        <p:nvSpPr>
          <p:cNvPr id="23" name="타원 106"/>
          <p:cNvSpPr/>
          <p:nvPr/>
        </p:nvSpPr>
        <p:spPr>
          <a:xfrm>
            <a:off x="7507213" y="5693226"/>
            <a:ext cx="1241226" cy="541287"/>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6</a:t>
            </a:r>
            <a:endParaRPr lang="ko-KR" altLang="en-US" dirty="0">
              <a:solidFill>
                <a:schemeClr val="tx1"/>
              </a:solidFill>
            </a:endParaRPr>
          </a:p>
        </p:txBody>
      </p:sp>
      <p:sp>
        <p:nvSpPr>
          <p:cNvPr id="24" name="타원 117"/>
          <p:cNvSpPr/>
          <p:nvPr/>
        </p:nvSpPr>
        <p:spPr>
          <a:xfrm>
            <a:off x="2924232" y="3558972"/>
            <a:ext cx="1651409" cy="541287"/>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CACHE 1</a:t>
            </a:r>
            <a:endParaRPr lang="ko-KR" altLang="en-US" dirty="0">
              <a:solidFill>
                <a:schemeClr val="tx1"/>
              </a:solidFill>
            </a:endParaRPr>
          </a:p>
        </p:txBody>
      </p:sp>
      <p:sp>
        <p:nvSpPr>
          <p:cNvPr id="25" name="타원 119"/>
          <p:cNvSpPr/>
          <p:nvPr/>
        </p:nvSpPr>
        <p:spPr>
          <a:xfrm>
            <a:off x="4942633" y="3521988"/>
            <a:ext cx="1651409" cy="541287"/>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CACHE 2</a:t>
            </a:r>
            <a:endParaRPr lang="ko-KR" altLang="en-US" dirty="0">
              <a:solidFill>
                <a:schemeClr val="tx1"/>
              </a:solidFill>
            </a:endParaRPr>
          </a:p>
        </p:txBody>
      </p:sp>
      <p:sp>
        <p:nvSpPr>
          <p:cNvPr id="26" name="타원 121"/>
          <p:cNvSpPr/>
          <p:nvPr/>
        </p:nvSpPr>
        <p:spPr>
          <a:xfrm>
            <a:off x="6952149" y="3521988"/>
            <a:ext cx="1651409" cy="541287"/>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CACHE 3</a:t>
            </a:r>
            <a:endParaRPr lang="ko-KR" altLang="en-US" dirty="0">
              <a:solidFill>
                <a:schemeClr val="tx1"/>
              </a:solidFill>
            </a:endParaRPr>
          </a:p>
        </p:txBody>
      </p:sp>
      <p:sp>
        <p:nvSpPr>
          <p:cNvPr id="54" name="직사각형 112"/>
          <p:cNvSpPr/>
          <p:nvPr/>
        </p:nvSpPr>
        <p:spPr>
          <a:xfrm>
            <a:off x="541976" y="3445048"/>
            <a:ext cx="953551" cy="531830"/>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A</a:t>
            </a:r>
            <a:endParaRPr lang="ko-KR" altLang="en-US" dirty="0">
              <a:solidFill>
                <a:schemeClr val="tx1"/>
              </a:solidFill>
            </a:endParaRPr>
          </a:p>
        </p:txBody>
      </p:sp>
      <p:sp>
        <p:nvSpPr>
          <p:cNvPr id="55" name="직사각형 113"/>
          <p:cNvSpPr/>
          <p:nvPr/>
        </p:nvSpPr>
        <p:spPr>
          <a:xfrm>
            <a:off x="541975" y="4132621"/>
            <a:ext cx="953551" cy="491119"/>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B</a:t>
            </a:r>
            <a:endParaRPr lang="ko-KR" altLang="en-US" dirty="0">
              <a:solidFill>
                <a:schemeClr val="tx1"/>
              </a:solidFill>
            </a:endParaRPr>
          </a:p>
        </p:txBody>
      </p:sp>
      <p:cxnSp>
        <p:nvCxnSpPr>
          <p:cNvPr id="4144" name="Straight Connector 4143"/>
          <p:cNvCxnSpPr>
            <a:stCxn id="24" idx="4"/>
            <a:endCxn id="19" idx="0"/>
          </p:cNvCxnSpPr>
          <p:nvPr/>
        </p:nvCxnSpPr>
        <p:spPr>
          <a:xfrm flipH="1">
            <a:off x="2551235" y="4100259"/>
            <a:ext cx="1198702" cy="159296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46" name="Straight Connector 4145"/>
          <p:cNvCxnSpPr>
            <a:stCxn id="24" idx="4"/>
            <a:endCxn id="21" idx="0"/>
          </p:cNvCxnSpPr>
          <p:nvPr/>
        </p:nvCxnSpPr>
        <p:spPr>
          <a:xfrm>
            <a:off x="3749937" y="4100259"/>
            <a:ext cx="1618615" cy="159296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0" name="Straight Connector 4149"/>
          <p:cNvCxnSpPr>
            <a:stCxn id="24" idx="4"/>
            <a:endCxn id="18" idx="0"/>
          </p:cNvCxnSpPr>
          <p:nvPr/>
        </p:nvCxnSpPr>
        <p:spPr>
          <a:xfrm flipH="1">
            <a:off x="1166019" y="4100259"/>
            <a:ext cx="2583918" cy="159296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4" name="Straight Connector 4153"/>
          <p:cNvCxnSpPr>
            <a:stCxn id="25" idx="4"/>
            <a:endCxn id="19" idx="0"/>
          </p:cNvCxnSpPr>
          <p:nvPr/>
        </p:nvCxnSpPr>
        <p:spPr>
          <a:xfrm flipH="1">
            <a:off x="2551235" y="4063275"/>
            <a:ext cx="3217103" cy="162995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6" name="Straight Connector 4155"/>
          <p:cNvCxnSpPr>
            <a:stCxn id="25" idx="4"/>
            <a:endCxn id="20" idx="0"/>
          </p:cNvCxnSpPr>
          <p:nvPr/>
        </p:nvCxnSpPr>
        <p:spPr>
          <a:xfrm flipH="1">
            <a:off x="3968824" y="4063275"/>
            <a:ext cx="1799514" cy="162995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8" name="Straight Connector 4157"/>
          <p:cNvCxnSpPr>
            <a:stCxn id="25" idx="4"/>
            <a:endCxn id="21" idx="0"/>
          </p:cNvCxnSpPr>
          <p:nvPr/>
        </p:nvCxnSpPr>
        <p:spPr>
          <a:xfrm flipH="1">
            <a:off x="5368552" y="4063275"/>
            <a:ext cx="399786" cy="162995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5" idx="4"/>
            <a:endCxn id="22" idx="0"/>
          </p:cNvCxnSpPr>
          <p:nvPr/>
        </p:nvCxnSpPr>
        <p:spPr>
          <a:xfrm>
            <a:off x="5768338" y="4063275"/>
            <a:ext cx="988780" cy="162995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26" idx="4"/>
            <a:endCxn id="23" idx="0"/>
          </p:cNvCxnSpPr>
          <p:nvPr/>
        </p:nvCxnSpPr>
        <p:spPr>
          <a:xfrm>
            <a:off x="7777854" y="4063275"/>
            <a:ext cx="349972" cy="1629951"/>
          </a:xfrm>
          <a:prstGeom prst="straightConnector1">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94855" y="882032"/>
            <a:ext cx="8250381" cy="1661993"/>
          </a:xfrm>
          <a:prstGeom prst="rect">
            <a:avLst/>
          </a:prstGeom>
          <a:noFill/>
        </p:spPr>
        <p:txBody>
          <a:bodyPr wrap="square" rtlCol="0">
            <a:spAutoFit/>
          </a:bodyPr>
          <a:lstStyle/>
          <a:p>
            <a:endParaRPr lang="en-US" dirty="0" smtClean="0">
              <a:latin typeface="Times New Roman" pitchFamily="18" charset="0"/>
              <a:cs typeface="Times New Roman" pitchFamily="18" charset="0"/>
            </a:endParaRPr>
          </a:p>
          <a:p>
            <a:pPr marL="285750" indent="-285750">
              <a:buFont typeface="Arial" pitchFamily="34" charset="0"/>
              <a:buChar char="•"/>
            </a:pPr>
            <a:r>
              <a:rPr lang="en-US" b="1" dirty="0" smtClean="0">
                <a:solidFill>
                  <a:srgbClr val="0070C0"/>
                </a:solidFill>
                <a:latin typeface="Times New Roman" pitchFamily="18" charset="0"/>
                <a:cs typeface="Times New Roman" pitchFamily="18" charset="0"/>
              </a:rPr>
              <a:t>Each cache can store</a:t>
            </a:r>
          </a:p>
          <a:p>
            <a:endParaRPr lang="en-US" b="1" dirty="0" smtClean="0">
              <a:solidFill>
                <a:schemeClr val="accent6">
                  <a:lumMod val="75000"/>
                </a:schemeClr>
              </a:solidFill>
              <a:latin typeface="Times New Roman" pitchFamily="18" charset="0"/>
              <a:cs typeface="Times New Roman" pitchFamily="18" charset="0"/>
            </a:endParaRPr>
          </a:p>
          <a:p>
            <a:pPr algn="ctr"/>
            <a:r>
              <a:rPr lang="en-US" sz="2400" b="1" dirty="0" smtClean="0">
                <a:latin typeface="Times New Roman" pitchFamily="18" charset="0"/>
                <a:cs typeface="Times New Roman" pitchFamily="18" charset="0"/>
              </a:rPr>
              <a:t>Q. Is it possible to serve all users with only caches </a:t>
            </a:r>
          </a:p>
          <a:p>
            <a:pPr algn="ctr"/>
            <a:r>
              <a:rPr lang="en-US" sz="2400" b="1" dirty="0" smtClean="0">
                <a:latin typeface="Times New Roman" pitchFamily="18" charset="0"/>
                <a:cs typeface="Times New Roman" pitchFamily="18" charset="0"/>
              </a:rPr>
              <a:t>    without help from the “server cloud”?</a:t>
            </a:r>
            <a:endParaRPr lang="en-US" sz="2400" b="1" dirty="0">
              <a:latin typeface="Times New Roman" pitchFamily="18" charset="0"/>
              <a:cs typeface="Times New Roman" pitchFamily="18" charset="0"/>
            </a:endParaRPr>
          </a:p>
        </p:txBody>
      </p:sp>
      <p:sp>
        <p:nvSpPr>
          <p:cNvPr id="107" name="TextBox 106"/>
          <p:cNvSpPr txBox="1"/>
          <p:nvPr/>
        </p:nvSpPr>
        <p:spPr>
          <a:xfrm>
            <a:off x="7952840" y="1897694"/>
            <a:ext cx="800970" cy="646331"/>
          </a:xfrm>
          <a:prstGeom prst="rect">
            <a:avLst/>
          </a:prstGeom>
          <a:noFill/>
        </p:spPr>
        <p:txBody>
          <a:bodyPr wrap="none" rtlCol="0">
            <a:spAutoFit/>
          </a:bodyPr>
          <a:lstStyle/>
          <a:p>
            <a:r>
              <a:rPr lang="en-US" sz="3600" b="1" dirty="0" smtClean="0">
                <a:solidFill>
                  <a:srgbClr val="FF0000"/>
                </a:solidFill>
              </a:rPr>
              <a:t>NO</a:t>
            </a:r>
            <a:endParaRPr lang="en-US" sz="3600" b="1" dirty="0">
              <a:solidFill>
                <a:srgbClr val="FF0000"/>
              </a:solidFill>
            </a:endParaRPr>
          </a:p>
        </p:txBody>
      </p:sp>
      <p:cxnSp>
        <p:nvCxnSpPr>
          <p:cNvPr id="115" name="Straight Arrow Connector 114"/>
          <p:cNvCxnSpPr>
            <a:stCxn id="26" idx="4"/>
            <a:endCxn id="23" idx="0"/>
          </p:cNvCxnSpPr>
          <p:nvPr/>
        </p:nvCxnSpPr>
        <p:spPr>
          <a:xfrm>
            <a:off x="7777854" y="4063275"/>
            <a:ext cx="349972" cy="1629951"/>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26" idx="4"/>
            <a:endCxn id="22" idx="0"/>
          </p:cNvCxnSpPr>
          <p:nvPr/>
        </p:nvCxnSpPr>
        <p:spPr>
          <a:xfrm flipH="1">
            <a:off x="6757118" y="4063275"/>
            <a:ext cx="1020736" cy="1629951"/>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166019" y="4100259"/>
            <a:ext cx="2583918" cy="1592967"/>
            <a:chOff x="1166019" y="4100259"/>
            <a:chExt cx="2583918" cy="1592967"/>
          </a:xfrm>
        </p:grpSpPr>
        <p:cxnSp>
          <p:nvCxnSpPr>
            <p:cNvPr id="109" name="Straight Arrow Connector 108"/>
            <p:cNvCxnSpPr>
              <a:stCxn id="24" idx="4"/>
              <a:endCxn id="18" idx="0"/>
            </p:cNvCxnSpPr>
            <p:nvPr/>
          </p:nvCxnSpPr>
          <p:spPr>
            <a:xfrm flipH="1">
              <a:off x="1166019" y="4100259"/>
              <a:ext cx="2583918" cy="1592967"/>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24" idx="4"/>
              <a:endCxn id="19" idx="0"/>
            </p:cNvCxnSpPr>
            <p:nvPr/>
          </p:nvCxnSpPr>
          <p:spPr>
            <a:xfrm flipH="1">
              <a:off x="2551235" y="4100259"/>
              <a:ext cx="1198702" cy="1592967"/>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p:cNvCxnSpPr>
            <a:stCxn id="25" idx="4"/>
            <a:endCxn id="20" idx="0"/>
          </p:cNvCxnSpPr>
          <p:nvPr/>
        </p:nvCxnSpPr>
        <p:spPr>
          <a:xfrm flipH="1">
            <a:off x="3968824" y="4063275"/>
            <a:ext cx="1799514" cy="1629951"/>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3" name="직사각형 112"/>
          <p:cNvSpPr/>
          <p:nvPr/>
        </p:nvSpPr>
        <p:spPr>
          <a:xfrm>
            <a:off x="3193455" y="3202587"/>
            <a:ext cx="966331" cy="301983"/>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A</a:t>
            </a:r>
            <a:endParaRPr lang="ko-KR" altLang="en-US" dirty="0">
              <a:solidFill>
                <a:schemeClr val="tx1"/>
              </a:solidFill>
            </a:endParaRPr>
          </a:p>
        </p:txBody>
      </p:sp>
      <p:sp>
        <p:nvSpPr>
          <p:cNvPr id="174" name="직사각형 112"/>
          <p:cNvSpPr/>
          <p:nvPr/>
        </p:nvSpPr>
        <p:spPr>
          <a:xfrm>
            <a:off x="5277124" y="3210731"/>
            <a:ext cx="966331" cy="301983"/>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A</a:t>
            </a:r>
            <a:endParaRPr lang="ko-KR" altLang="en-US" dirty="0">
              <a:solidFill>
                <a:schemeClr val="tx1"/>
              </a:solidFill>
            </a:endParaRPr>
          </a:p>
        </p:txBody>
      </p:sp>
      <p:grpSp>
        <p:nvGrpSpPr>
          <p:cNvPr id="15" name="Group 14"/>
          <p:cNvGrpSpPr/>
          <p:nvPr/>
        </p:nvGrpSpPr>
        <p:grpSpPr>
          <a:xfrm>
            <a:off x="1778477" y="4623740"/>
            <a:ext cx="3590075" cy="1069486"/>
            <a:chOff x="1778477" y="4623740"/>
            <a:chExt cx="3590075" cy="1069486"/>
          </a:xfrm>
        </p:grpSpPr>
        <p:cxnSp>
          <p:nvCxnSpPr>
            <p:cNvPr id="122" name="Straight Arrow Connector 121"/>
            <p:cNvCxnSpPr/>
            <p:nvPr/>
          </p:nvCxnSpPr>
          <p:spPr>
            <a:xfrm>
              <a:off x="5368552" y="4623740"/>
              <a:ext cx="0" cy="1069486"/>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778477" y="4623740"/>
              <a:ext cx="3590075"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5" name="TextBox 124"/>
          <p:cNvSpPr txBox="1"/>
          <p:nvPr/>
        </p:nvSpPr>
        <p:spPr>
          <a:xfrm>
            <a:off x="1768086" y="3871011"/>
            <a:ext cx="1242648" cy="523220"/>
          </a:xfrm>
          <a:prstGeom prst="rect">
            <a:avLst/>
          </a:prstGeom>
          <a:noFill/>
        </p:spPr>
        <p:txBody>
          <a:bodyPr wrap="none" rtlCol="0">
            <a:spAutoFit/>
          </a:bodyPr>
          <a:lstStyle/>
          <a:p>
            <a:r>
              <a:rPr lang="en-US" sz="2800" b="1" dirty="0" smtClean="0">
                <a:solidFill>
                  <a:srgbClr val="00B050"/>
                </a:solidFill>
                <a:latin typeface="Times New Roman" pitchFamily="18" charset="0"/>
                <a:cs typeface="Times New Roman" pitchFamily="18" charset="0"/>
              </a:rPr>
              <a:t>1Mbps</a:t>
            </a:r>
            <a:endParaRPr lang="en-US" sz="2800" b="1" dirty="0">
              <a:solidFill>
                <a:srgbClr val="00B050"/>
              </a:solidFill>
              <a:latin typeface="Times New Roman" pitchFamily="18" charset="0"/>
              <a:cs typeface="Times New Roman" pitchFamily="18" charset="0"/>
            </a:endParaRPr>
          </a:p>
        </p:txBody>
      </p:sp>
      <p:sp>
        <p:nvSpPr>
          <p:cNvPr id="47" name="TextBox 46"/>
          <p:cNvSpPr txBox="1"/>
          <p:nvPr/>
        </p:nvSpPr>
        <p:spPr>
          <a:xfrm>
            <a:off x="4267932" y="1156823"/>
            <a:ext cx="1999265" cy="369332"/>
          </a:xfrm>
          <a:prstGeom prst="rect">
            <a:avLst/>
          </a:prstGeom>
          <a:noFill/>
        </p:spPr>
        <p:txBody>
          <a:bodyPr wrap="none" rtlCol="0">
            <a:spAutoFit/>
          </a:bodyPr>
          <a:lstStyle/>
          <a:p>
            <a:r>
              <a:rPr lang="en-US" b="1" dirty="0" smtClean="0">
                <a:solidFill>
                  <a:srgbClr val="0070C0"/>
                </a:solidFill>
                <a:latin typeface="Times New Roman" pitchFamily="18" charset="0"/>
                <a:cs typeface="Times New Roman" pitchFamily="18" charset="0"/>
              </a:rPr>
              <a:t> fractional movies.</a:t>
            </a:r>
            <a:endParaRPr lang="en-US" dirty="0">
              <a:solidFill>
                <a:srgbClr val="0070C0"/>
              </a:solidFill>
            </a:endParaRPr>
          </a:p>
        </p:txBody>
      </p:sp>
      <p:sp>
        <p:nvSpPr>
          <p:cNvPr id="48" name="TextBox 47"/>
          <p:cNvSpPr txBox="1"/>
          <p:nvPr/>
        </p:nvSpPr>
        <p:spPr>
          <a:xfrm>
            <a:off x="2836258" y="1158359"/>
            <a:ext cx="1685141" cy="369332"/>
          </a:xfrm>
          <a:prstGeom prst="rect">
            <a:avLst/>
          </a:prstGeom>
          <a:noFill/>
        </p:spPr>
        <p:txBody>
          <a:bodyPr wrap="none" rtlCol="0">
            <a:spAutoFit/>
          </a:bodyPr>
          <a:lstStyle/>
          <a:p>
            <a:r>
              <a:rPr lang="en-US" b="1" strike="dblStrike" dirty="0" smtClean="0">
                <a:solidFill>
                  <a:srgbClr val="0070C0"/>
                </a:solidFill>
                <a:latin typeface="Times New Roman" pitchFamily="18" charset="0"/>
                <a:cs typeface="Times New Roman" pitchFamily="18" charset="0"/>
              </a:rPr>
              <a:t>a movie in full.</a:t>
            </a:r>
            <a:endParaRPr lang="en-US" strike="dblStrike" dirty="0"/>
          </a:p>
        </p:txBody>
      </p:sp>
      <p:grpSp>
        <p:nvGrpSpPr>
          <p:cNvPr id="13" name="Group 12"/>
          <p:cNvGrpSpPr/>
          <p:nvPr/>
        </p:nvGrpSpPr>
        <p:grpSpPr>
          <a:xfrm>
            <a:off x="4009329" y="4063275"/>
            <a:ext cx="2736339" cy="1629951"/>
            <a:chOff x="3997399" y="4053750"/>
            <a:chExt cx="2736339" cy="1629951"/>
          </a:xfrm>
        </p:grpSpPr>
        <p:cxnSp>
          <p:nvCxnSpPr>
            <p:cNvPr id="52" name="Straight Arrow Connector 51"/>
            <p:cNvCxnSpPr>
              <a:stCxn id="25" idx="4"/>
            </p:cNvCxnSpPr>
            <p:nvPr/>
          </p:nvCxnSpPr>
          <p:spPr>
            <a:xfrm flipH="1">
              <a:off x="3997399" y="4053750"/>
              <a:ext cx="1759009" cy="1629951"/>
            </a:xfrm>
            <a:prstGeom prst="straightConnector1">
              <a:avLst/>
            </a:prstGeom>
            <a:ln w="38100">
              <a:solidFill>
                <a:schemeClr val="tx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5" idx="4"/>
            </p:cNvCxnSpPr>
            <p:nvPr/>
          </p:nvCxnSpPr>
          <p:spPr>
            <a:xfrm flipH="1">
              <a:off x="5365954" y="4053750"/>
              <a:ext cx="390454" cy="1629951"/>
            </a:xfrm>
            <a:prstGeom prst="straightConnector1">
              <a:avLst/>
            </a:prstGeom>
            <a:ln w="38100">
              <a:solidFill>
                <a:schemeClr val="accent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5" idx="4"/>
            </p:cNvCxnSpPr>
            <p:nvPr/>
          </p:nvCxnSpPr>
          <p:spPr>
            <a:xfrm>
              <a:off x="5756408" y="4053750"/>
              <a:ext cx="977330" cy="1629951"/>
            </a:xfrm>
            <a:prstGeom prst="straightConnector1">
              <a:avLst/>
            </a:prstGeom>
            <a:ln w="38100">
              <a:solidFill>
                <a:schemeClr val="accent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44" name="직사각형 112"/>
          <p:cNvSpPr/>
          <p:nvPr/>
        </p:nvSpPr>
        <p:spPr>
          <a:xfrm>
            <a:off x="5284245" y="3199146"/>
            <a:ext cx="484094" cy="301983"/>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A</a:t>
            </a:r>
            <a:endParaRPr lang="ko-KR" altLang="en-US" dirty="0">
              <a:solidFill>
                <a:schemeClr val="tx1"/>
              </a:solidFill>
            </a:endParaRPr>
          </a:p>
        </p:txBody>
      </p:sp>
      <p:sp>
        <p:nvSpPr>
          <p:cNvPr id="45" name="직사각형 113"/>
          <p:cNvSpPr/>
          <p:nvPr/>
        </p:nvSpPr>
        <p:spPr>
          <a:xfrm>
            <a:off x="5803567" y="3197739"/>
            <a:ext cx="476775" cy="313886"/>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B</a:t>
            </a:r>
            <a:endParaRPr lang="ko-KR" altLang="en-US" dirty="0">
              <a:solidFill>
                <a:schemeClr val="tx1"/>
              </a:solidFill>
            </a:endParaRPr>
          </a:p>
        </p:txBody>
      </p:sp>
      <p:grpSp>
        <p:nvGrpSpPr>
          <p:cNvPr id="14" name="Group 13"/>
          <p:cNvGrpSpPr/>
          <p:nvPr/>
        </p:nvGrpSpPr>
        <p:grpSpPr>
          <a:xfrm>
            <a:off x="5389334" y="4063275"/>
            <a:ext cx="2388520" cy="1629951"/>
            <a:chOff x="5389334" y="4063275"/>
            <a:chExt cx="2388520" cy="1629951"/>
          </a:xfrm>
        </p:grpSpPr>
        <p:cxnSp>
          <p:nvCxnSpPr>
            <p:cNvPr id="58" name="Straight Arrow Connector 57"/>
            <p:cNvCxnSpPr>
              <a:stCxn id="26" idx="4"/>
            </p:cNvCxnSpPr>
            <p:nvPr/>
          </p:nvCxnSpPr>
          <p:spPr>
            <a:xfrm flipH="1">
              <a:off x="6746727" y="4063275"/>
              <a:ext cx="1031127" cy="1629951"/>
            </a:xfrm>
            <a:prstGeom prst="straightConnector1">
              <a:avLst/>
            </a:prstGeom>
            <a:ln w="38100">
              <a:solidFill>
                <a:schemeClr val="accent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6" idx="4"/>
            </p:cNvCxnSpPr>
            <p:nvPr/>
          </p:nvCxnSpPr>
          <p:spPr>
            <a:xfrm flipH="1">
              <a:off x="5389334" y="4063275"/>
              <a:ext cx="2388520" cy="1629951"/>
            </a:xfrm>
            <a:prstGeom prst="straightConnector1">
              <a:avLst/>
            </a:prstGeom>
            <a:ln w="38100">
              <a:solidFill>
                <a:schemeClr val="accent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1778477" y="4623740"/>
            <a:ext cx="2221520" cy="1069486"/>
            <a:chOff x="1788868" y="4498057"/>
            <a:chExt cx="2221520" cy="1069486"/>
          </a:xfrm>
        </p:grpSpPr>
        <p:cxnSp>
          <p:nvCxnSpPr>
            <p:cNvPr id="61" name="Straight Arrow Connector 60"/>
            <p:cNvCxnSpPr/>
            <p:nvPr/>
          </p:nvCxnSpPr>
          <p:spPr>
            <a:xfrm>
              <a:off x="4010388" y="4498057"/>
              <a:ext cx="0" cy="1069486"/>
            </a:xfrm>
            <a:prstGeom prst="straightConnector1">
              <a:avLst/>
            </a:prstGeom>
            <a:ln w="38100">
              <a:solidFill>
                <a:schemeClr val="tx2">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788868" y="4498057"/>
              <a:ext cx="2221520" cy="0"/>
            </a:xfrm>
            <a:prstGeom prst="line">
              <a:avLst/>
            </a:prstGeom>
            <a:ln w="38100">
              <a:solidFill>
                <a:schemeClr val="tx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01411" y="3867348"/>
            <a:ext cx="1332416" cy="523220"/>
          </a:xfrm>
          <a:prstGeom prst="rect">
            <a:avLst/>
          </a:prstGeom>
          <a:noFill/>
        </p:spPr>
        <p:txBody>
          <a:bodyPr wrap="none" rtlCol="0">
            <a:spAutoFit/>
          </a:bodyPr>
          <a:lstStyle/>
          <a:p>
            <a:r>
              <a:rPr lang="en-US" sz="2800" b="1" dirty="0" smtClean="0">
                <a:solidFill>
                  <a:srgbClr val="00B050"/>
                </a:solidFill>
                <a:latin typeface="Times New Roman" pitchFamily="18" charset="0"/>
                <a:cs typeface="Times New Roman" pitchFamily="18" charset="0"/>
              </a:rPr>
              <a:t>.5Mbps</a:t>
            </a:r>
            <a:endParaRPr lang="en-US" sz="2800" b="1" dirty="0">
              <a:solidFill>
                <a:srgbClr val="00B050"/>
              </a:solidFill>
              <a:latin typeface="Times New Roman" pitchFamily="18" charset="0"/>
              <a:cs typeface="Times New Roman" pitchFamily="18" charset="0"/>
            </a:endParaRPr>
          </a:p>
        </p:txBody>
      </p:sp>
      <p:sp>
        <p:nvSpPr>
          <p:cNvPr id="175" name="직사각형 113"/>
          <p:cNvSpPr/>
          <p:nvPr/>
        </p:nvSpPr>
        <p:spPr>
          <a:xfrm>
            <a:off x="7301078" y="3190685"/>
            <a:ext cx="953551" cy="313886"/>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B</a:t>
            </a:r>
            <a:endParaRPr lang="ko-KR" altLang="en-US" dirty="0">
              <a:solidFill>
                <a:schemeClr val="tx1"/>
              </a:solidFill>
            </a:endParaRPr>
          </a:p>
        </p:txBody>
      </p:sp>
      <p:sp>
        <p:nvSpPr>
          <p:cNvPr id="9" name="Rectangle 8"/>
          <p:cNvSpPr/>
          <p:nvPr/>
        </p:nvSpPr>
        <p:spPr>
          <a:xfrm>
            <a:off x="7108917" y="1148834"/>
            <a:ext cx="1470994" cy="54080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 1</a:t>
            </a:r>
            <a:br>
              <a:rPr lang="en-US" dirty="0" smtClean="0">
                <a:solidFill>
                  <a:schemeClr val="tx1"/>
                </a:solidFill>
              </a:rPr>
            </a:br>
            <a:r>
              <a:rPr lang="en-US" sz="1400" dirty="0" smtClean="0">
                <a:solidFill>
                  <a:schemeClr val="tx1"/>
                </a:solidFill>
              </a:rPr>
              <a:t>Store fractionally</a:t>
            </a:r>
            <a:endParaRPr lang="en-US" sz="1400" dirty="0">
              <a:solidFill>
                <a:schemeClr val="tx1"/>
              </a:solidFill>
            </a:endParaRPr>
          </a:p>
        </p:txBody>
      </p:sp>
    </p:spTree>
    <p:extLst>
      <p:ext uri="{BB962C8B-B14F-4D97-AF65-F5344CB8AC3E}">
        <p14:creationId xmlns:p14="http://schemas.microsoft.com/office/powerpoint/2010/main" val="3899996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74"/>
                                        </p:tgtEl>
                                      </p:cBhvr>
                                    </p:animEffect>
                                    <p:set>
                                      <p:cBhvr>
                                        <p:cTn id="13" dur="1" fill="hold">
                                          <p:stCondLst>
                                            <p:cond delay="499"/>
                                          </p:stCondLst>
                                        </p:cTn>
                                        <p:tgtEl>
                                          <p:spTgt spid="174"/>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2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74" grpId="0" animBg="1"/>
      <p:bldP spid="125" grpId="0"/>
      <p:bldP spid="47" grpId="0"/>
      <p:bldP spid="48" grpId="0"/>
      <p:bldP spid="44" grpId="0" animBg="1"/>
      <p:bldP spid="45" grpId="0" animBg="1"/>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a:stCxn id="26" idx="4"/>
            <a:endCxn id="21" idx="0"/>
          </p:cNvCxnSpPr>
          <p:nvPr/>
        </p:nvCxnSpPr>
        <p:spPr>
          <a:xfrm flipH="1">
            <a:off x="5368552" y="4082370"/>
            <a:ext cx="2409302" cy="1610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6" idx="4"/>
            <a:endCxn id="22" idx="0"/>
          </p:cNvCxnSpPr>
          <p:nvPr/>
        </p:nvCxnSpPr>
        <p:spPr>
          <a:xfrm flipH="1">
            <a:off x="6757118" y="4082370"/>
            <a:ext cx="1020736" cy="1610856"/>
          </a:xfrm>
          <a:prstGeom prst="straightConnector1">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290198" y="3190685"/>
            <a:ext cx="1477888" cy="17409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Illustrative Example</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11</a:t>
            </a:fld>
            <a:r>
              <a:rPr lang="en-US" smtClean="0"/>
              <a:t>/25</a:t>
            </a:r>
            <a:endParaRPr lang="en-US" dirty="0"/>
          </a:p>
        </p:txBody>
      </p:sp>
      <p:sp>
        <p:nvSpPr>
          <p:cNvPr id="18" name="타원 99"/>
          <p:cNvSpPr/>
          <p:nvPr/>
        </p:nvSpPr>
        <p:spPr>
          <a:xfrm>
            <a:off x="545406" y="5693226"/>
            <a:ext cx="1241226" cy="54128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1</a:t>
            </a:r>
            <a:endParaRPr lang="ko-KR" altLang="en-US" dirty="0">
              <a:solidFill>
                <a:schemeClr val="tx1"/>
              </a:solidFill>
            </a:endParaRPr>
          </a:p>
        </p:txBody>
      </p:sp>
      <p:sp>
        <p:nvSpPr>
          <p:cNvPr id="19" name="타원 100"/>
          <p:cNvSpPr/>
          <p:nvPr/>
        </p:nvSpPr>
        <p:spPr>
          <a:xfrm>
            <a:off x="1930622" y="5693226"/>
            <a:ext cx="1241226" cy="54128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2</a:t>
            </a:r>
            <a:endParaRPr lang="ko-KR" altLang="en-US" dirty="0">
              <a:solidFill>
                <a:schemeClr val="tx1"/>
              </a:solidFill>
            </a:endParaRPr>
          </a:p>
        </p:txBody>
      </p:sp>
      <p:sp>
        <p:nvSpPr>
          <p:cNvPr id="20" name="타원 101"/>
          <p:cNvSpPr/>
          <p:nvPr/>
        </p:nvSpPr>
        <p:spPr>
          <a:xfrm>
            <a:off x="3348211" y="5693226"/>
            <a:ext cx="1241226" cy="54128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3</a:t>
            </a:r>
            <a:endParaRPr lang="ko-KR" altLang="en-US" dirty="0">
              <a:solidFill>
                <a:schemeClr val="tx1"/>
              </a:solidFill>
            </a:endParaRPr>
          </a:p>
        </p:txBody>
      </p:sp>
      <p:sp>
        <p:nvSpPr>
          <p:cNvPr id="21" name="타원 104"/>
          <p:cNvSpPr/>
          <p:nvPr/>
        </p:nvSpPr>
        <p:spPr>
          <a:xfrm>
            <a:off x="4747939" y="5693226"/>
            <a:ext cx="1241226" cy="541287"/>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4</a:t>
            </a:r>
            <a:endParaRPr lang="ko-KR" altLang="en-US" dirty="0">
              <a:solidFill>
                <a:schemeClr val="tx1"/>
              </a:solidFill>
            </a:endParaRPr>
          </a:p>
        </p:txBody>
      </p:sp>
      <p:sp>
        <p:nvSpPr>
          <p:cNvPr id="22" name="타원 105"/>
          <p:cNvSpPr/>
          <p:nvPr/>
        </p:nvSpPr>
        <p:spPr>
          <a:xfrm>
            <a:off x="6136505" y="5693226"/>
            <a:ext cx="1241226" cy="541287"/>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5</a:t>
            </a:r>
            <a:endParaRPr lang="ko-KR" altLang="en-US" dirty="0">
              <a:solidFill>
                <a:schemeClr val="tx1"/>
              </a:solidFill>
            </a:endParaRPr>
          </a:p>
        </p:txBody>
      </p:sp>
      <p:sp>
        <p:nvSpPr>
          <p:cNvPr id="23" name="타원 106"/>
          <p:cNvSpPr/>
          <p:nvPr/>
        </p:nvSpPr>
        <p:spPr>
          <a:xfrm>
            <a:off x="7507213" y="5693226"/>
            <a:ext cx="1241226" cy="541287"/>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USER 6</a:t>
            </a:r>
            <a:endParaRPr lang="ko-KR" altLang="en-US" dirty="0">
              <a:solidFill>
                <a:schemeClr val="tx1"/>
              </a:solidFill>
            </a:endParaRPr>
          </a:p>
        </p:txBody>
      </p:sp>
      <p:sp>
        <p:nvSpPr>
          <p:cNvPr id="24" name="타원 117"/>
          <p:cNvSpPr/>
          <p:nvPr/>
        </p:nvSpPr>
        <p:spPr>
          <a:xfrm>
            <a:off x="2924232" y="3578067"/>
            <a:ext cx="1651409" cy="541287"/>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CACHE 1</a:t>
            </a:r>
            <a:endParaRPr lang="ko-KR" altLang="en-US" dirty="0">
              <a:solidFill>
                <a:schemeClr val="tx1"/>
              </a:solidFill>
            </a:endParaRPr>
          </a:p>
        </p:txBody>
      </p:sp>
      <p:sp>
        <p:nvSpPr>
          <p:cNvPr id="25" name="타원 119"/>
          <p:cNvSpPr/>
          <p:nvPr/>
        </p:nvSpPr>
        <p:spPr>
          <a:xfrm>
            <a:off x="4942633" y="3541083"/>
            <a:ext cx="1651409" cy="541287"/>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mtClean="0">
                <a:solidFill>
                  <a:schemeClr val="tx1"/>
                </a:solidFill>
              </a:rPr>
              <a:t>CACHE 2</a:t>
            </a:r>
            <a:endParaRPr lang="ko-KR" altLang="en-US" dirty="0">
              <a:solidFill>
                <a:schemeClr val="tx1"/>
              </a:solidFill>
            </a:endParaRPr>
          </a:p>
        </p:txBody>
      </p:sp>
      <p:sp>
        <p:nvSpPr>
          <p:cNvPr id="26" name="타원 121"/>
          <p:cNvSpPr/>
          <p:nvPr/>
        </p:nvSpPr>
        <p:spPr>
          <a:xfrm>
            <a:off x="6952149" y="3541083"/>
            <a:ext cx="1651409" cy="541287"/>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CACHE 3</a:t>
            </a:r>
            <a:endParaRPr lang="ko-KR" altLang="en-US" dirty="0">
              <a:solidFill>
                <a:schemeClr val="tx1"/>
              </a:solidFill>
            </a:endParaRPr>
          </a:p>
        </p:txBody>
      </p:sp>
      <p:sp>
        <p:nvSpPr>
          <p:cNvPr id="54" name="직사각형 112"/>
          <p:cNvSpPr/>
          <p:nvPr/>
        </p:nvSpPr>
        <p:spPr>
          <a:xfrm>
            <a:off x="541976" y="3445048"/>
            <a:ext cx="953551" cy="531830"/>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A</a:t>
            </a:r>
            <a:endParaRPr lang="ko-KR" altLang="en-US" dirty="0">
              <a:solidFill>
                <a:schemeClr val="tx1"/>
              </a:solidFill>
            </a:endParaRPr>
          </a:p>
        </p:txBody>
      </p:sp>
      <p:sp>
        <p:nvSpPr>
          <p:cNvPr id="55" name="직사각형 113"/>
          <p:cNvSpPr/>
          <p:nvPr/>
        </p:nvSpPr>
        <p:spPr>
          <a:xfrm>
            <a:off x="541975" y="4132621"/>
            <a:ext cx="953551" cy="491119"/>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B</a:t>
            </a:r>
            <a:endParaRPr lang="ko-KR" altLang="en-US" dirty="0">
              <a:solidFill>
                <a:schemeClr val="tx1"/>
              </a:solidFill>
            </a:endParaRPr>
          </a:p>
        </p:txBody>
      </p:sp>
      <p:cxnSp>
        <p:nvCxnSpPr>
          <p:cNvPr id="4144" name="Straight Connector 4143"/>
          <p:cNvCxnSpPr>
            <a:stCxn id="24" idx="4"/>
            <a:endCxn id="19" idx="0"/>
          </p:cNvCxnSpPr>
          <p:nvPr/>
        </p:nvCxnSpPr>
        <p:spPr>
          <a:xfrm flipH="1">
            <a:off x="2551235" y="4119354"/>
            <a:ext cx="1198702" cy="157387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46" name="Straight Connector 4145"/>
          <p:cNvCxnSpPr>
            <a:stCxn id="24" idx="4"/>
            <a:endCxn id="21" idx="0"/>
          </p:cNvCxnSpPr>
          <p:nvPr/>
        </p:nvCxnSpPr>
        <p:spPr>
          <a:xfrm>
            <a:off x="3749937" y="4119354"/>
            <a:ext cx="1618615" cy="157387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0" name="Straight Connector 4149"/>
          <p:cNvCxnSpPr>
            <a:stCxn id="24" idx="4"/>
            <a:endCxn id="18" idx="0"/>
          </p:cNvCxnSpPr>
          <p:nvPr/>
        </p:nvCxnSpPr>
        <p:spPr>
          <a:xfrm flipH="1">
            <a:off x="1166019" y="4119354"/>
            <a:ext cx="2583918" cy="157387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4" name="Straight Connector 4153"/>
          <p:cNvCxnSpPr>
            <a:stCxn id="25" idx="4"/>
            <a:endCxn id="19" idx="0"/>
          </p:cNvCxnSpPr>
          <p:nvPr/>
        </p:nvCxnSpPr>
        <p:spPr>
          <a:xfrm flipH="1">
            <a:off x="2551235" y="4082370"/>
            <a:ext cx="3217103" cy="1610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6" name="Straight Connector 4155"/>
          <p:cNvCxnSpPr>
            <a:stCxn id="25" idx="4"/>
            <a:endCxn id="20" idx="0"/>
          </p:cNvCxnSpPr>
          <p:nvPr/>
        </p:nvCxnSpPr>
        <p:spPr>
          <a:xfrm flipH="1">
            <a:off x="3968824" y="4082370"/>
            <a:ext cx="1799514" cy="1610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58" name="Straight Connector 4157"/>
          <p:cNvCxnSpPr>
            <a:stCxn id="25" idx="4"/>
            <a:endCxn id="21" idx="0"/>
          </p:cNvCxnSpPr>
          <p:nvPr/>
        </p:nvCxnSpPr>
        <p:spPr>
          <a:xfrm flipH="1">
            <a:off x="5368552" y="4082370"/>
            <a:ext cx="399786" cy="1610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5" idx="4"/>
            <a:endCxn id="22" idx="0"/>
          </p:cNvCxnSpPr>
          <p:nvPr/>
        </p:nvCxnSpPr>
        <p:spPr>
          <a:xfrm>
            <a:off x="5768338" y="4082370"/>
            <a:ext cx="988780" cy="1610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26" idx="4"/>
            <a:endCxn id="23" idx="0"/>
          </p:cNvCxnSpPr>
          <p:nvPr/>
        </p:nvCxnSpPr>
        <p:spPr>
          <a:xfrm>
            <a:off x="7777854" y="4082370"/>
            <a:ext cx="349972" cy="1610856"/>
          </a:xfrm>
          <a:prstGeom prst="straightConnector1">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94855" y="882032"/>
            <a:ext cx="8250381" cy="1938992"/>
          </a:xfrm>
          <a:prstGeom prst="rect">
            <a:avLst/>
          </a:prstGeom>
          <a:noFill/>
        </p:spPr>
        <p:txBody>
          <a:bodyPr wrap="square" rtlCol="0">
            <a:spAutoFit/>
          </a:bodyPr>
          <a:lstStyle/>
          <a:p>
            <a:endParaRPr lang="en-US" dirty="0">
              <a:latin typeface="Times New Roman" pitchFamily="18" charset="0"/>
              <a:cs typeface="Times New Roman" pitchFamily="18" charset="0"/>
            </a:endParaRPr>
          </a:p>
          <a:p>
            <a:pPr marL="285750" indent="-285750">
              <a:buFont typeface="Arial" pitchFamily="34" charset="0"/>
              <a:buChar char="•"/>
            </a:pPr>
            <a:r>
              <a:rPr lang="en-US" b="1" dirty="0" smtClean="0">
                <a:solidFill>
                  <a:srgbClr val="0070C0"/>
                </a:solidFill>
                <a:latin typeface="Times New Roman" pitchFamily="18" charset="0"/>
                <a:cs typeface="Times New Roman" pitchFamily="18" charset="0"/>
              </a:rPr>
              <a:t>Each cache can store fractional movies.</a:t>
            </a:r>
          </a:p>
          <a:p>
            <a:endParaRPr lang="en-US" dirty="0">
              <a:latin typeface="Times New Roman" pitchFamily="18" charset="0"/>
              <a:cs typeface="Times New Roman" pitchFamily="18" charset="0"/>
            </a:endParaRPr>
          </a:p>
          <a:p>
            <a:pPr marL="285750" indent="-285750">
              <a:buFont typeface="Arial" pitchFamily="34" charset="0"/>
              <a:buChar char="•"/>
            </a:pPr>
            <a:r>
              <a:rPr lang="en-US" b="1" dirty="0" smtClean="0">
                <a:solidFill>
                  <a:schemeClr val="accent6">
                    <a:lumMod val="75000"/>
                  </a:schemeClr>
                </a:solidFill>
                <a:latin typeface="Times New Roman" pitchFamily="18" charset="0"/>
                <a:cs typeface="Times New Roman" pitchFamily="18" charset="0"/>
              </a:rPr>
              <a:t>Overlay topology</a:t>
            </a:r>
          </a:p>
          <a:p>
            <a:pPr algn="ctr"/>
            <a:r>
              <a:rPr lang="en-US" sz="2400" b="1" dirty="0" smtClean="0">
                <a:latin typeface="Times New Roman" pitchFamily="18" charset="0"/>
                <a:cs typeface="Times New Roman" pitchFamily="18" charset="0"/>
              </a:rPr>
              <a:t>Q. Is it possible to serve all users with only caches </a:t>
            </a:r>
          </a:p>
          <a:p>
            <a:pPr algn="ct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   without help from the “server cloud”?</a:t>
            </a:r>
            <a:endParaRPr lang="en-US" sz="2400" b="1" dirty="0">
              <a:latin typeface="Times New Roman" pitchFamily="18" charset="0"/>
              <a:cs typeface="Times New Roman" pitchFamily="18" charset="0"/>
            </a:endParaRPr>
          </a:p>
        </p:txBody>
      </p:sp>
      <p:sp>
        <p:nvSpPr>
          <p:cNvPr id="107" name="TextBox 106"/>
          <p:cNvSpPr txBox="1"/>
          <p:nvPr/>
        </p:nvSpPr>
        <p:spPr>
          <a:xfrm>
            <a:off x="7987394" y="2058352"/>
            <a:ext cx="1013739" cy="646331"/>
          </a:xfrm>
          <a:prstGeom prst="rect">
            <a:avLst/>
          </a:prstGeom>
          <a:noFill/>
        </p:spPr>
        <p:txBody>
          <a:bodyPr wrap="none" rtlCol="0">
            <a:spAutoFit/>
          </a:bodyPr>
          <a:lstStyle/>
          <a:p>
            <a:r>
              <a:rPr lang="en-US" sz="3600" b="1" dirty="0" smtClean="0">
                <a:solidFill>
                  <a:srgbClr val="FF0000"/>
                </a:solidFill>
              </a:rPr>
              <a:t>YES!</a:t>
            </a:r>
            <a:endParaRPr lang="en-US" sz="3600" b="1" dirty="0">
              <a:solidFill>
                <a:srgbClr val="FF0000"/>
              </a:solidFill>
            </a:endParaRPr>
          </a:p>
        </p:txBody>
      </p:sp>
      <p:cxnSp>
        <p:nvCxnSpPr>
          <p:cNvPr id="115" name="Straight Arrow Connector 114"/>
          <p:cNvCxnSpPr>
            <a:stCxn id="26" idx="4"/>
            <a:endCxn id="23" idx="0"/>
          </p:cNvCxnSpPr>
          <p:nvPr/>
        </p:nvCxnSpPr>
        <p:spPr>
          <a:xfrm>
            <a:off x="7777854" y="4082370"/>
            <a:ext cx="349972" cy="1610856"/>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24" idx="4"/>
            <a:endCxn id="18" idx="0"/>
          </p:cNvCxnSpPr>
          <p:nvPr/>
        </p:nvCxnSpPr>
        <p:spPr>
          <a:xfrm flipH="1">
            <a:off x="1166019" y="4119354"/>
            <a:ext cx="2583918" cy="1573872"/>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24" idx="4"/>
            <a:endCxn id="19" idx="0"/>
          </p:cNvCxnSpPr>
          <p:nvPr/>
        </p:nvCxnSpPr>
        <p:spPr>
          <a:xfrm flipH="1">
            <a:off x="2551235" y="4119354"/>
            <a:ext cx="1198702" cy="1573872"/>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4009329" y="4082370"/>
            <a:ext cx="2736339" cy="1610856"/>
            <a:chOff x="3997399" y="4072845"/>
            <a:chExt cx="2736339" cy="1610856"/>
          </a:xfrm>
        </p:grpSpPr>
        <p:cxnSp>
          <p:nvCxnSpPr>
            <p:cNvPr id="66" name="Straight Arrow Connector 65"/>
            <p:cNvCxnSpPr>
              <a:stCxn id="25" idx="4"/>
            </p:cNvCxnSpPr>
            <p:nvPr/>
          </p:nvCxnSpPr>
          <p:spPr>
            <a:xfrm flipH="1">
              <a:off x="3997399" y="4072845"/>
              <a:ext cx="1759009" cy="1610856"/>
            </a:xfrm>
            <a:prstGeom prst="straightConnector1">
              <a:avLst/>
            </a:prstGeom>
            <a:ln w="38100">
              <a:solidFill>
                <a:schemeClr val="tx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5" idx="4"/>
            </p:cNvCxnSpPr>
            <p:nvPr/>
          </p:nvCxnSpPr>
          <p:spPr>
            <a:xfrm flipH="1">
              <a:off x="5365954" y="4072845"/>
              <a:ext cx="390454" cy="1610856"/>
            </a:xfrm>
            <a:prstGeom prst="straightConnector1">
              <a:avLst/>
            </a:prstGeom>
            <a:ln w="38100">
              <a:solidFill>
                <a:schemeClr val="accent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4"/>
            </p:cNvCxnSpPr>
            <p:nvPr/>
          </p:nvCxnSpPr>
          <p:spPr>
            <a:xfrm>
              <a:off x="5756408" y="4072845"/>
              <a:ext cx="977330" cy="1610856"/>
            </a:xfrm>
            <a:prstGeom prst="straightConnector1">
              <a:avLst/>
            </a:prstGeom>
            <a:ln w="38100">
              <a:solidFill>
                <a:schemeClr val="accent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5389334" y="4082370"/>
            <a:ext cx="2388520" cy="1610856"/>
            <a:chOff x="5389334" y="4082370"/>
            <a:chExt cx="2388520" cy="1610856"/>
          </a:xfrm>
        </p:grpSpPr>
        <p:cxnSp>
          <p:nvCxnSpPr>
            <p:cNvPr id="72" name="Straight Arrow Connector 71"/>
            <p:cNvCxnSpPr>
              <a:stCxn id="26" idx="4"/>
            </p:cNvCxnSpPr>
            <p:nvPr/>
          </p:nvCxnSpPr>
          <p:spPr>
            <a:xfrm flipH="1">
              <a:off x="6746727" y="4082370"/>
              <a:ext cx="1031127" cy="1610856"/>
            </a:xfrm>
            <a:prstGeom prst="straightConnector1">
              <a:avLst/>
            </a:prstGeom>
            <a:ln w="38100">
              <a:solidFill>
                <a:schemeClr val="accent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26" idx="4"/>
            </p:cNvCxnSpPr>
            <p:nvPr/>
          </p:nvCxnSpPr>
          <p:spPr>
            <a:xfrm flipH="1">
              <a:off x="5389334" y="4082370"/>
              <a:ext cx="2388520" cy="1610856"/>
            </a:xfrm>
            <a:prstGeom prst="straightConnector1">
              <a:avLst/>
            </a:prstGeom>
            <a:ln w="38100">
              <a:solidFill>
                <a:schemeClr val="accent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1778477" y="4623740"/>
            <a:ext cx="2221520" cy="1069486"/>
            <a:chOff x="1788868" y="4498057"/>
            <a:chExt cx="2221520" cy="1069486"/>
          </a:xfrm>
        </p:grpSpPr>
        <p:cxnSp>
          <p:nvCxnSpPr>
            <p:cNvPr id="75" name="Straight Arrow Connector 74"/>
            <p:cNvCxnSpPr/>
            <p:nvPr/>
          </p:nvCxnSpPr>
          <p:spPr>
            <a:xfrm>
              <a:off x="4010388" y="4498057"/>
              <a:ext cx="0" cy="1069486"/>
            </a:xfrm>
            <a:prstGeom prst="straightConnector1">
              <a:avLst/>
            </a:prstGeom>
            <a:ln w="38100">
              <a:solidFill>
                <a:schemeClr val="tx2">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788868" y="4498057"/>
              <a:ext cx="2221520" cy="0"/>
            </a:xfrm>
            <a:prstGeom prst="line">
              <a:avLst/>
            </a:prstGeom>
            <a:ln w="38100">
              <a:solidFill>
                <a:schemeClr val="tx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1701411" y="3867348"/>
            <a:ext cx="1332416" cy="523220"/>
          </a:xfrm>
          <a:prstGeom prst="rect">
            <a:avLst/>
          </a:prstGeom>
          <a:noFill/>
        </p:spPr>
        <p:txBody>
          <a:bodyPr wrap="none" rtlCol="0">
            <a:spAutoFit/>
          </a:bodyPr>
          <a:lstStyle/>
          <a:p>
            <a:r>
              <a:rPr lang="en-US" sz="2800" b="1" dirty="0" smtClean="0">
                <a:solidFill>
                  <a:srgbClr val="00B050"/>
                </a:solidFill>
                <a:latin typeface="Times New Roman" pitchFamily="18" charset="0"/>
                <a:cs typeface="Times New Roman" pitchFamily="18" charset="0"/>
              </a:rPr>
              <a:t>.5Mbps</a:t>
            </a:r>
            <a:endParaRPr lang="en-US" sz="2800" b="1" dirty="0">
              <a:solidFill>
                <a:srgbClr val="00B050"/>
              </a:solidFill>
              <a:latin typeface="Times New Roman" pitchFamily="18" charset="0"/>
              <a:cs typeface="Times New Roman" pitchFamily="18" charset="0"/>
            </a:endParaRPr>
          </a:p>
        </p:txBody>
      </p:sp>
      <p:sp>
        <p:nvSpPr>
          <p:cNvPr id="175" name="직사각형 113"/>
          <p:cNvSpPr/>
          <p:nvPr/>
        </p:nvSpPr>
        <p:spPr>
          <a:xfrm>
            <a:off x="7301078" y="3212528"/>
            <a:ext cx="953551" cy="313886"/>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B</a:t>
            </a:r>
            <a:endParaRPr lang="ko-KR" altLang="en-US" dirty="0">
              <a:solidFill>
                <a:schemeClr val="tx1"/>
              </a:solidFill>
            </a:endParaRPr>
          </a:p>
        </p:txBody>
      </p:sp>
      <p:sp>
        <p:nvSpPr>
          <p:cNvPr id="45" name="직사각형 113"/>
          <p:cNvSpPr/>
          <p:nvPr/>
        </p:nvSpPr>
        <p:spPr>
          <a:xfrm>
            <a:off x="5803567" y="3219582"/>
            <a:ext cx="476775" cy="313886"/>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B</a:t>
            </a:r>
            <a:endParaRPr lang="ko-KR" altLang="en-US" dirty="0">
              <a:solidFill>
                <a:schemeClr val="tx1"/>
              </a:solidFill>
            </a:endParaRPr>
          </a:p>
        </p:txBody>
      </p:sp>
      <p:sp>
        <p:nvSpPr>
          <p:cNvPr id="3" name="TextBox 2"/>
          <p:cNvSpPr txBox="1"/>
          <p:nvPr/>
        </p:nvSpPr>
        <p:spPr>
          <a:xfrm>
            <a:off x="2422051" y="1710226"/>
            <a:ext cx="998991" cy="369332"/>
          </a:xfrm>
          <a:prstGeom prst="rect">
            <a:avLst/>
          </a:prstGeom>
          <a:noFill/>
        </p:spPr>
        <p:txBody>
          <a:bodyPr wrap="none" rtlCol="0">
            <a:spAutoFit/>
          </a:bodyPr>
          <a:lstStyle/>
          <a:p>
            <a:r>
              <a:rPr lang="en-US" b="1" strike="dblStrike" dirty="0">
                <a:solidFill>
                  <a:schemeClr val="accent6">
                    <a:lumMod val="75000"/>
                  </a:schemeClr>
                </a:solidFill>
                <a:latin typeface="Times New Roman" pitchFamily="18" charset="0"/>
                <a:cs typeface="Times New Roman" pitchFamily="18" charset="0"/>
              </a:rPr>
              <a:t> is fixed.</a:t>
            </a:r>
            <a:endParaRPr lang="en-US" strike="dblStrike" dirty="0"/>
          </a:p>
        </p:txBody>
      </p:sp>
      <p:sp>
        <p:nvSpPr>
          <p:cNvPr id="79" name="TextBox 78"/>
          <p:cNvSpPr txBox="1"/>
          <p:nvPr/>
        </p:nvSpPr>
        <p:spPr>
          <a:xfrm>
            <a:off x="3287683" y="1698545"/>
            <a:ext cx="1813317" cy="369332"/>
          </a:xfrm>
          <a:prstGeom prst="rect">
            <a:avLst/>
          </a:prstGeom>
          <a:noFill/>
        </p:spPr>
        <p:txBody>
          <a:bodyPr wrap="none" rtlCol="0">
            <a:spAutoFit/>
          </a:bodyPr>
          <a:lstStyle/>
          <a:p>
            <a:r>
              <a:rPr lang="en-US" b="1" dirty="0">
                <a:solidFill>
                  <a:schemeClr val="accent6">
                    <a:lumMod val="75000"/>
                  </a:schemeClr>
                </a:solidFill>
                <a:latin typeface="Times New Roman" pitchFamily="18" charset="0"/>
                <a:cs typeface="Times New Roman" pitchFamily="18" charset="0"/>
              </a:rPr>
              <a:t>c</a:t>
            </a:r>
            <a:r>
              <a:rPr lang="en-US" b="1" dirty="0" smtClean="0">
                <a:solidFill>
                  <a:schemeClr val="accent6">
                    <a:lumMod val="75000"/>
                  </a:schemeClr>
                </a:solidFill>
                <a:latin typeface="Times New Roman" pitchFamily="18" charset="0"/>
                <a:cs typeface="Times New Roman" pitchFamily="18" charset="0"/>
              </a:rPr>
              <a:t>an be changed.</a:t>
            </a:r>
            <a:endParaRPr lang="en-US" dirty="0"/>
          </a:p>
        </p:txBody>
      </p:sp>
      <p:cxnSp>
        <p:nvCxnSpPr>
          <p:cNvPr id="82" name="Straight Connector 81"/>
          <p:cNvCxnSpPr>
            <a:stCxn id="24" idx="4"/>
            <a:endCxn id="20" idx="0"/>
          </p:cNvCxnSpPr>
          <p:nvPr/>
        </p:nvCxnSpPr>
        <p:spPr>
          <a:xfrm>
            <a:off x="3749937" y="4119354"/>
            <a:ext cx="218887" cy="157387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551235" y="4119354"/>
            <a:ext cx="1417589" cy="1573872"/>
            <a:chOff x="2551235" y="4119354"/>
            <a:chExt cx="1417589" cy="1573872"/>
          </a:xfrm>
        </p:grpSpPr>
        <p:cxnSp>
          <p:nvCxnSpPr>
            <p:cNvPr id="83" name="Straight Arrow Connector 82"/>
            <p:cNvCxnSpPr>
              <a:stCxn id="24" idx="4"/>
              <a:endCxn id="20" idx="0"/>
            </p:cNvCxnSpPr>
            <p:nvPr/>
          </p:nvCxnSpPr>
          <p:spPr>
            <a:xfrm>
              <a:off x="3749937" y="4119354"/>
              <a:ext cx="218887" cy="1573872"/>
            </a:xfrm>
            <a:prstGeom prst="straightConnector1">
              <a:avLst/>
            </a:prstGeom>
            <a:ln w="38100">
              <a:solidFill>
                <a:schemeClr val="tx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24" idx="4"/>
              <a:endCxn id="19" idx="0"/>
            </p:cNvCxnSpPr>
            <p:nvPr/>
          </p:nvCxnSpPr>
          <p:spPr>
            <a:xfrm flipH="1">
              <a:off x="2551235" y="4119354"/>
              <a:ext cx="1198702" cy="1573872"/>
            </a:xfrm>
            <a:prstGeom prst="straightConnector1">
              <a:avLst/>
            </a:prstGeom>
            <a:ln w="38100">
              <a:solidFill>
                <a:schemeClr val="tx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p:cNvCxnSpPr>
            <a:stCxn id="25" idx="4"/>
            <a:endCxn id="19" idx="0"/>
          </p:cNvCxnSpPr>
          <p:nvPr/>
        </p:nvCxnSpPr>
        <p:spPr>
          <a:xfrm flipH="1">
            <a:off x="2551235" y="4082370"/>
            <a:ext cx="3217103" cy="1610856"/>
          </a:xfrm>
          <a:prstGeom prst="straightConnector1">
            <a:avLst/>
          </a:prstGeom>
          <a:ln w="38100">
            <a:solidFill>
              <a:schemeClr val="tx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791179" y="3872182"/>
            <a:ext cx="1242648" cy="523220"/>
          </a:xfrm>
          <a:prstGeom prst="rect">
            <a:avLst/>
          </a:prstGeom>
          <a:noFill/>
        </p:spPr>
        <p:txBody>
          <a:bodyPr wrap="none" rtlCol="0">
            <a:spAutoFit/>
          </a:bodyPr>
          <a:lstStyle/>
          <a:p>
            <a:r>
              <a:rPr lang="en-US" sz="2800" b="1" dirty="0">
                <a:solidFill>
                  <a:srgbClr val="00B050"/>
                </a:solidFill>
                <a:latin typeface="Times New Roman" pitchFamily="18" charset="0"/>
                <a:cs typeface="Times New Roman" pitchFamily="18" charset="0"/>
              </a:rPr>
              <a:t>0</a:t>
            </a:r>
            <a:r>
              <a:rPr lang="en-US" sz="2800" b="1" dirty="0" smtClean="0">
                <a:solidFill>
                  <a:srgbClr val="00B050"/>
                </a:solidFill>
                <a:latin typeface="Times New Roman" pitchFamily="18" charset="0"/>
                <a:cs typeface="Times New Roman" pitchFamily="18" charset="0"/>
              </a:rPr>
              <a:t>Mbps</a:t>
            </a:r>
            <a:endParaRPr lang="en-US" sz="2800" b="1" dirty="0">
              <a:solidFill>
                <a:srgbClr val="00B050"/>
              </a:solidFill>
              <a:latin typeface="Times New Roman" pitchFamily="18" charset="0"/>
              <a:cs typeface="Times New Roman" pitchFamily="18" charset="0"/>
            </a:endParaRPr>
          </a:p>
        </p:txBody>
      </p:sp>
      <p:sp>
        <p:nvSpPr>
          <p:cNvPr id="173" name="직사각형 112"/>
          <p:cNvSpPr/>
          <p:nvPr/>
        </p:nvSpPr>
        <p:spPr>
          <a:xfrm>
            <a:off x="3193455" y="3224430"/>
            <a:ext cx="966331" cy="301983"/>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Movie A</a:t>
            </a:r>
            <a:endParaRPr lang="ko-KR" altLang="en-US" dirty="0">
              <a:solidFill>
                <a:schemeClr val="tx1"/>
              </a:solidFill>
            </a:endParaRPr>
          </a:p>
        </p:txBody>
      </p:sp>
      <p:sp>
        <p:nvSpPr>
          <p:cNvPr id="44" name="직사각형 112"/>
          <p:cNvSpPr/>
          <p:nvPr/>
        </p:nvSpPr>
        <p:spPr>
          <a:xfrm>
            <a:off x="5284245" y="3220989"/>
            <a:ext cx="484094" cy="301983"/>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smtClean="0">
                <a:solidFill>
                  <a:schemeClr val="tx1"/>
                </a:solidFill>
              </a:rPr>
              <a:t>A</a:t>
            </a:r>
            <a:endParaRPr lang="ko-KR" altLang="en-US" dirty="0">
              <a:solidFill>
                <a:schemeClr val="tx1"/>
              </a:solidFill>
            </a:endParaRPr>
          </a:p>
        </p:txBody>
      </p:sp>
      <p:sp>
        <p:nvSpPr>
          <p:cNvPr id="60" name="Rectangle 59"/>
          <p:cNvSpPr/>
          <p:nvPr/>
        </p:nvSpPr>
        <p:spPr>
          <a:xfrm>
            <a:off x="5188679" y="1477923"/>
            <a:ext cx="1545689" cy="54080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 2</a:t>
            </a:r>
            <a:br>
              <a:rPr lang="en-US" dirty="0" smtClean="0">
                <a:solidFill>
                  <a:schemeClr val="tx1"/>
                </a:solidFill>
              </a:rPr>
            </a:br>
            <a:r>
              <a:rPr lang="en-US" sz="1400" dirty="0" smtClean="0">
                <a:solidFill>
                  <a:schemeClr val="tx1"/>
                </a:solidFill>
              </a:rPr>
              <a:t>Optimize topology</a:t>
            </a:r>
            <a:endParaRPr lang="en-US" sz="1400" dirty="0">
              <a:solidFill>
                <a:schemeClr val="tx1"/>
              </a:solidFill>
            </a:endParaRPr>
          </a:p>
        </p:txBody>
      </p:sp>
      <p:sp>
        <p:nvSpPr>
          <p:cNvPr id="61" name="Rectangle 60"/>
          <p:cNvSpPr/>
          <p:nvPr/>
        </p:nvSpPr>
        <p:spPr>
          <a:xfrm>
            <a:off x="7533197" y="986266"/>
            <a:ext cx="1470994" cy="54080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 1</a:t>
            </a:r>
            <a:br>
              <a:rPr lang="en-US" dirty="0" smtClean="0">
                <a:solidFill>
                  <a:schemeClr val="tx1"/>
                </a:solidFill>
              </a:rPr>
            </a:br>
            <a:r>
              <a:rPr lang="en-US" sz="1400" dirty="0" smtClean="0">
                <a:solidFill>
                  <a:schemeClr val="tx1"/>
                </a:solidFill>
              </a:rPr>
              <a:t>Store fractionally</a:t>
            </a:r>
            <a:endParaRPr lang="en-US" sz="1400" dirty="0">
              <a:solidFill>
                <a:schemeClr val="tx1"/>
              </a:solidFill>
            </a:endParaRPr>
          </a:p>
        </p:txBody>
      </p:sp>
      <p:grpSp>
        <p:nvGrpSpPr>
          <p:cNvPr id="65" name="Group 64"/>
          <p:cNvGrpSpPr/>
          <p:nvPr/>
        </p:nvGrpSpPr>
        <p:grpSpPr>
          <a:xfrm>
            <a:off x="2543689" y="3135575"/>
            <a:ext cx="4589048" cy="598852"/>
            <a:chOff x="2543689" y="3135575"/>
            <a:chExt cx="4589048" cy="598852"/>
          </a:xfrm>
        </p:grpSpPr>
        <p:grpSp>
          <p:nvGrpSpPr>
            <p:cNvPr id="49" name="Group 48"/>
            <p:cNvGrpSpPr/>
            <p:nvPr/>
          </p:nvGrpSpPr>
          <p:grpSpPr>
            <a:xfrm>
              <a:off x="2543689" y="3135575"/>
              <a:ext cx="538695" cy="551344"/>
              <a:chOff x="2240901" y="3260382"/>
              <a:chExt cx="538695" cy="551344"/>
            </a:xfrm>
          </p:grpSpPr>
          <p:sp>
            <p:nvSpPr>
              <p:cNvPr id="39" name="TextBox 38"/>
              <p:cNvSpPr txBox="1"/>
              <p:nvPr/>
            </p:nvSpPr>
            <p:spPr>
              <a:xfrm>
                <a:off x="2240901" y="3260382"/>
                <a:ext cx="301686" cy="369332"/>
              </a:xfrm>
              <a:prstGeom prst="rect">
                <a:avLst/>
              </a:prstGeom>
              <a:solidFill>
                <a:schemeClr val="accent6">
                  <a:lumMod val="40000"/>
                  <a:lumOff val="60000"/>
                </a:schemeClr>
              </a:solidFill>
            </p:spPr>
            <p:txBody>
              <a:bodyPr wrap="none" rtlCol="0">
                <a:spAutoFit/>
              </a:bodyPr>
              <a:lstStyle/>
              <a:p>
                <a:r>
                  <a:rPr lang="en-US" dirty="0" smtClean="0"/>
                  <a:t>3</a:t>
                </a:r>
                <a:endParaRPr lang="en-US" dirty="0"/>
              </a:p>
            </p:txBody>
          </p:sp>
          <p:cxnSp>
            <p:nvCxnSpPr>
              <p:cNvPr id="41" name="Straight Arrow Connector 40"/>
              <p:cNvCxnSpPr/>
              <p:nvPr/>
            </p:nvCxnSpPr>
            <p:spPr>
              <a:xfrm flipH="1">
                <a:off x="2457978" y="3376525"/>
                <a:ext cx="169218" cy="370760"/>
              </a:xfrm>
              <a:prstGeom prst="straightConnector1">
                <a:avLst/>
              </a:prstGeom>
              <a:ln w="19050">
                <a:solidFill>
                  <a:srgbClr val="000050"/>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26226" y="3369471"/>
                <a:ext cx="970" cy="442255"/>
              </a:xfrm>
              <a:prstGeom prst="straightConnector1">
                <a:avLst/>
              </a:prstGeom>
              <a:ln w="19050">
                <a:solidFill>
                  <a:srgbClr val="000050"/>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2627196" y="3371980"/>
                <a:ext cx="152400" cy="338983"/>
              </a:xfrm>
              <a:prstGeom prst="straightConnector1">
                <a:avLst/>
              </a:prstGeom>
              <a:ln w="19050">
                <a:solidFill>
                  <a:srgbClr val="000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6594042" y="3183083"/>
              <a:ext cx="538695" cy="551344"/>
              <a:chOff x="2240901" y="3260382"/>
              <a:chExt cx="538695" cy="551344"/>
            </a:xfrm>
          </p:grpSpPr>
          <p:sp>
            <p:nvSpPr>
              <p:cNvPr id="101" name="TextBox 100"/>
              <p:cNvSpPr txBox="1"/>
              <p:nvPr/>
            </p:nvSpPr>
            <p:spPr>
              <a:xfrm>
                <a:off x="2240901" y="3260382"/>
                <a:ext cx="301686" cy="369332"/>
              </a:xfrm>
              <a:prstGeom prst="rect">
                <a:avLst/>
              </a:prstGeom>
              <a:solidFill>
                <a:schemeClr val="accent6">
                  <a:lumMod val="40000"/>
                  <a:lumOff val="60000"/>
                </a:schemeClr>
              </a:solidFill>
            </p:spPr>
            <p:txBody>
              <a:bodyPr wrap="none" rtlCol="0">
                <a:spAutoFit/>
              </a:bodyPr>
              <a:lstStyle/>
              <a:p>
                <a:r>
                  <a:rPr lang="en-US" dirty="0" smtClean="0"/>
                  <a:t>3</a:t>
                </a:r>
                <a:endParaRPr lang="en-US" dirty="0"/>
              </a:p>
            </p:txBody>
          </p:sp>
          <p:cxnSp>
            <p:nvCxnSpPr>
              <p:cNvPr id="102" name="Straight Arrow Connector 101"/>
              <p:cNvCxnSpPr/>
              <p:nvPr/>
            </p:nvCxnSpPr>
            <p:spPr>
              <a:xfrm flipH="1">
                <a:off x="2457978" y="3376525"/>
                <a:ext cx="169218" cy="370760"/>
              </a:xfrm>
              <a:prstGeom prst="straightConnector1">
                <a:avLst/>
              </a:prstGeom>
              <a:ln w="19050">
                <a:solidFill>
                  <a:srgbClr val="000050"/>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626226" y="3369471"/>
                <a:ext cx="970" cy="442255"/>
              </a:xfrm>
              <a:prstGeom prst="straightConnector1">
                <a:avLst/>
              </a:prstGeom>
              <a:ln w="19050">
                <a:solidFill>
                  <a:srgbClr val="000050"/>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627196" y="3371980"/>
                <a:ext cx="152400" cy="338983"/>
              </a:xfrm>
              <a:prstGeom prst="straightConnector1">
                <a:avLst/>
              </a:prstGeom>
              <a:ln w="19050">
                <a:solidFill>
                  <a:srgbClr val="000050"/>
                </a:solidFill>
                <a:tailEnd type="arrow"/>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19485" y="3156617"/>
              <a:ext cx="538695" cy="530302"/>
              <a:chOff x="4619485" y="3156617"/>
              <a:chExt cx="538695" cy="530302"/>
            </a:xfrm>
          </p:grpSpPr>
          <p:grpSp>
            <p:nvGrpSpPr>
              <p:cNvPr id="95" name="Group 94"/>
              <p:cNvGrpSpPr/>
              <p:nvPr/>
            </p:nvGrpSpPr>
            <p:grpSpPr>
              <a:xfrm>
                <a:off x="4619485" y="3156617"/>
                <a:ext cx="538695" cy="530302"/>
                <a:chOff x="2240901" y="3260382"/>
                <a:chExt cx="538695" cy="530302"/>
              </a:xfrm>
            </p:grpSpPr>
            <p:sp>
              <p:nvSpPr>
                <p:cNvPr id="96" name="TextBox 95"/>
                <p:cNvSpPr txBox="1"/>
                <p:nvPr/>
              </p:nvSpPr>
              <p:spPr>
                <a:xfrm>
                  <a:off x="2240901" y="3260382"/>
                  <a:ext cx="301686" cy="369332"/>
                </a:xfrm>
                <a:prstGeom prst="rect">
                  <a:avLst/>
                </a:prstGeom>
                <a:solidFill>
                  <a:schemeClr val="accent6">
                    <a:lumMod val="40000"/>
                    <a:lumOff val="60000"/>
                  </a:schemeClr>
                </a:solidFill>
              </p:spPr>
              <p:txBody>
                <a:bodyPr wrap="none" rtlCol="0">
                  <a:spAutoFit/>
                </a:bodyPr>
                <a:lstStyle/>
                <a:p>
                  <a:r>
                    <a:rPr lang="en-US" dirty="0" smtClean="0"/>
                    <a:t>4</a:t>
                  </a:r>
                  <a:endParaRPr lang="en-US" dirty="0"/>
                </a:p>
              </p:txBody>
            </p:sp>
            <p:cxnSp>
              <p:nvCxnSpPr>
                <p:cNvPr id="97" name="Straight Arrow Connector 96"/>
                <p:cNvCxnSpPr/>
                <p:nvPr/>
              </p:nvCxnSpPr>
              <p:spPr>
                <a:xfrm flipH="1">
                  <a:off x="2393441" y="3376525"/>
                  <a:ext cx="233755" cy="346740"/>
                </a:xfrm>
                <a:prstGeom prst="straightConnector1">
                  <a:avLst/>
                </a:prstGeom>
                <a:ln w="19050">
                  <a:solidFill>
                    <a:srgbClr val="000050"/>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a:off x="2542587" y="3369471"/>
                  <a:ext cx="83639" cy="421213"/>
                </a:xfrm>
                <a:prstGeom prst="straightConnector1">
                  <a:avLst/>
                </a:prstGeom>
                <a:ln w="19050">
                  <a:solidFill>
                    <a:srgbClr val="000050"/>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2627196" y="3371980"/>
                  <a:ext cx="152400" cy="338983"/>
                </a:xfrm>
                <a:prstGeom prst="straightConnector1">
                  <a:avLst/>
                </a:prstGeom>
                <a:ln w="19050">
                  <a:solidFill>
                    <a:srgbClr val="000050"/>
                  </a:solidFill>
                  <a:tailEnd type="arrow"/>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p:cNvCxnSpPr/>
              <p:nvPr/>
            </p:nvCxnSpPr>
            <p:spPr>
              <a:xfrm>
                <a:off x="5005780" y="3272760"/>
                <a:ext cx="76200" cy="397226"/>
              </a:xfrm>
              <a:prstGeom prst="straightConnector1">
                <a:avLst/>
              </a:prstGeom>
              <a:ln w="19050">
                <a:solidFill>
                  <a:srgbClr val="000050"/>
                </a:solidFill>
                <a:tailEnd type="arrow"/>
              </a:ln>
            </p:spPr>
            <p:style>
              <a:lnRef idx="1">
                <a:schemeClr val="accent1"/>
              </a:lnRef>
              <a:fillRef idx="0">
                <a:schemeClr val="accent1"/>
              </a:fillRef>
              <a:effectRef idx="0">
                <a:schemeClr val="accent1"/>
              </a:effectRef>
              <a:fontRef idx="minor">
                <a:schemeClr val="tx1"/>
              </a:fontRef>
            </p:style>
          </p:cxnSp>
        </p:grpSp>
      </p:grpSp>
      <p:sp>
        <p:nvSpPr>
          <p:cNvPr id="81" name="TextBox 80"/>
          <p:cNvSpPr txBox="1"/>
          <p:nvPr/>
        </p:nvSpPr>
        <p:spPr>
          <a:xfrm>
            <a:off x="2037673" y="4512175"/>
            <a:ext cx="5395927" cy="369332"/>
          </a:xfrm>
          <a:prstGeom prst="rect">
            <a:avLst/>
          </a:prstGeom>
          <a:solidFill>
            <a:srgbClr val="FFC000"/>
          </a:solidFill>
          <a:ln w="28575">
            <a:solidFill>
              <a:schemeClr val="tx1"/>
            </a:solidFill>
            <a:prstDash val="solid"/>
          </a:ln>
        </p:spPr>
        <p:txBody>
          <a:bodyPr wrap="square" rtlCol="0">
            <a:spAutoFit/>
          </a:bodyPr>
          <a:lstStyle/>
          <a:p>
            <a:pPr algn="ctr"/>
            <a:r>
              <a:rPr lang="en-US" b="1" dirty="0" smtClean="0">
                <a:latin typeface="Times New Roman" pitchFamily="18" charset="0"/>
                <a:cs typeface="Times New Roman" pitchFamily="18" charset="0"/>
              </a:rPr>
              <a:t>NEED TO SATISFY DEGREE CONSTRAINTS</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910337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146"/>
                                        </p:tgtEl>
                                      </p:cBhvr>
                                    </p:animEffect>
                                    <p:set>
                                      <p:cBhvr>
                                        <p:cTn id="17" dur="1" fill="hold">
                                          <p:stCondLst>
                                            <p:cond delay="499"/>
                                          </p:stCondLst>
                                        </p:cTn>
                                        <p:tgtEl>
                                          <p:spTgt spid="4146"/>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2000"/>
                                        <p:tgtEl>
                                          <p:spTgt spid="8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74"/>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78" grpId="0"/>
      <p:bldP spid="86" grpId="0"/>
      <p:bldP spid="81" grpId="0" animBg="1"/>
      <p:bldP spid="8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9"/>
          <p:cNvSpPr>
            <a:spLocks/>
          </p:cNvSpPr>
          <p:nvPr/>
        </p:nvSpPr>
        <p:spPr bwMode="auto">
          <a:xfrm>
            <a:off x="1026040" y="1640853"/>
            <a:ext cx="7229020" cy="3883647"/>
          </a:xfrm>
          <a:prstGeom prst="rect">
            <a:avLst/>
          </a:prstGeom>
          <a:solidFill>
            <a:srgbClr val="FF0000">
              <a:alpha val="32000"/>
            </a:srgbClr>
          </a:solidFill>
          <a:ln w="12700" cap="flat">
            <a:solidFill>
              <a:schemeClr val="tx1"/>
            </a:solidFill>
            <a:prstDash val="solid"/>
            <a:miter lim="800000"/>
            <a:headEnd type="none" w="med" len="med"/>
            <a:tailEnd type="none" w="med" len="med"/>
          </a:ln>
          <a:extLst/>
        </p:spPr>
        <p:txBody>
          <a:bodyPr lIns="0" tIns="0" rIns="0" bIns="0"/>
          <a:lstStyle/>
          <a:p>
            <a:endParaRPr lang="en-US"/>
          </a:p>
        </p:txBody>
      </p:sp>
      <p:sp>
        <p:nvSpPr>
          <p:cNvPr id="2" name="Title 1"/>
          <p:cNvSpPr>
            <a:spLocks noGrp="1"/>
          </p:cNvSpPr>
          <p:nvPr>
            <p:ph type="title"/>
          </p:nvPr>
        </p:nvSpPr>
        <p:spPr/>
        <p:txBody>
          <a:bodyPr>
            <a:normAutofit/>
          </a:bodyPr>
          <a:lstStyle/>
          <a:p>
            <a:r>
              <a:rPr lang="en-US" sz="4000" dirty="0" smtClean="0"/>
              <a:t>Separate into two optimization problems</a:t>
            </a:r>
            <a:endParaRPr lang="en-US" sz="4000"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12</a:t>
            </a:fld>
            <a:r>
              <a:rPr lang="en-US" smtClean="0"/>
              <a:t>/25</a:t>
            </a:r>
            <a:endParaRPr lang="en-US" dirty="0"/>
          </a:p>
        </p:txBody>
      </p:sp>
      <p:grpSp>
        <p:nvGrpSpPr>
          <p:cNvPr id="22" name="Group 21"/>
          <p:cNvGrpSpPr/>
          <p:nvPr/>
        </p:nvGrpSpPr>
        <p:grpSpPr>
          <a:xfrm>
            <a:off x="1026039" y="1527179"/>
            <a:ext cx="7267631" cy="3997321"/>
            <a:chOff x="1026039" y="1527179"/>
            <a:chExt cx="7267631" cy="3997321"/>
          </a:xfrm>
        </p:grpSpPr>
        <mc:AlternateContent xmlns:mc="http://schemas.openxmlformats.org/markup-compatibility/2006" xmlns:a14="http://schemas.microsoft.com/office/drawing/2010/main">
          <mc:Choice Requires="a14">
            <p:sp>
              <p:nvSpPr>
                <p:cNvPr id="23" name="TextBox 22"/>
                <p:cNvSpPr txBox="1"/>
                <p:nvPr/>
              </p:nvSpPr>
              <p:spPr>
                <a:xfrm>
                  <a:off x="1026039" y="1934970"/>
                  <a:ext cx="7267631" cy="3566617"/>
                </a:xfrm>
                <a:prstGeom prst="rect">
                  <a:avLst/>
                </a:prstGeom>
                <a:noFill/>
              </p:spPr>
              <p:txBody>
                <a:bodyPr wrap="none" rtlCol="0">
                  <a:spAutoFit/>
                </a:bodyPr>
                <a:lstStyle/>
                <a:p>
                  <a14:m>
                    <m:oMathPara xmlns="" xmlns:m="http://schemas.openxmlformats.org/officeDocument/2006/math">
                      <m:oMathParaPr>
                        <m:jc m:val="left"/>
                      </m:oMathParaPr>
                      <m:oMath xmlns:m="http://schemas.openxmlformats.org/officeDocument/2006/math">
                        <m:func>
                          <m:funcPr>
                            <m:ctrlPr>
                              <a:rPr lang="en-US" sz="2000" i="1" smtClean="0">
                                <a:latin typeface="Cambria Math"/>
                              </a:rPr>
                            </m:ctrlPr>
                          </m:funcPr>
                          <m:fName>
                            <m:func>
                              <m:funcPr>
                                <m:ctrlPr>
                                  <a:rPr lang="en-US" sz="2000" i="1">
                                    <a:latin typeface="Cambria Math"/>
                                  </a:rPr>
                                </m:ctrlPr>
                              </m:funcPr>
                              <m:fName>
                                <m:limLow>
                                  <m:limLowPr>
                                    <m:ctrlPr>
                                      <a:rPr lang="en-US" sz="2000" i="1">
                                        <a:latin typeface="Cambria Math"/>
                                      </a:rPr>
                                    </m:ctrlPr>
                                  </m:limLowPr>
                                  <m:e>
                                    <m:r>
                                      <m:rPr>
                                        <m:sty m:val="p"/>
                                      </m:rPr>
                                      <a:rPr lang="en-US" sz="2000">
                                        <a:latin typeface="Cambria Math"/>
                                      </a:rPr>
                                      <m:t>min</m:t>
                                    </m:r>
                                  </m:e>
                                  <m:lim>
                                    <m:r>
                                      <a:rPr lang="en-US" sz="2000" b="0" i="1" smtClean="0">
                                        <a:latin typeface="Cambria Math"/>
                                      </a:rPr>
                                      <m:t>       </m:t>
                                    </m:r>
                                    <m:r>
                                      <a:rPr lang="en-US" sz="2000" b="0" i="1" smtClean="0">
                                        <a:latin typeface="Cambria Math"/>
                                      </a:rPr>
                                      <m:t>𝑐𝑎𝑐h𝑒</m:t>
                                    </m:r>
                                    <m:r>
                                      <a:rPr lang="en-US" sz="2000" b="0" i="1" smtClean="0">
                                        <a:latin typeface="Cambria Math"/>
                                      </a:rPr>
                                      <m:t> </m:t>
                                    </m:r>
                                    <m:r>
                                      <a:rPr lang="en-US" sz="2000" b="0" i="1" smtClean="0">
                                        <a:latin typeface="Cambria Math"/>
                                      </a:rPr>
                                      <m:t>𝑟𝑒𝑠𝑜𝑢𝑟𝑐𝑒𝑠</m:t>
                                    </m:r>
                                    <m:r>
                                      <a:rPr lang="en-US" sz="2000" b="0" i="1" smtClean="0">
                                        <a:latin typeface="Cambria Math"/>
                                      </a:rPr>
                                      <m:t>           </m:t>
                                    </m:r>
                                  </m:lim>
                                </m:limLow>
                              </m:fName>
                              <m:e>
                                <m:r>
                                  <a:rPr lang="en-US" sz="2000" b="1" i="0" smtClean="0">
                                    <a:solidFill>
                                      <a:srgbClr val="153CFF"/>
                                    </a:solidFill>
                                    <a:latin typeface="Cambria Math"/>
                                  </a:rPr>
                                  <m:t>𝐂𝐥𝐨𝐮𝐝</m:t>
                                </m:r>
                                <m:r>
                                  <a:rPr lang="en-US" sz="2000" b="1" i="0" smtClean="0">
                                    <a:solidFill>
                                      <a:srgbClr val="153CFF"/>
                                    </a:solidFill>
                                    <a:latin typeface="Cambria Math"/>
                                  </a:rPr>
                                  <m:t> </m:t>
                                </m:r>
                                <m:r>
                                  <a:rPr lang="en-US" sz="2000" b="1" i="0" smtClean="0">
                                    <a:solidFill>
                                      <a:srgbClr val="153CFF"/>
                                    </a:solidFill>
                                    <a:latin typeface="Cambria Math"/>
                                  </a:rPr>
                                  <m:t>𝐮𝐩𝐥𝐨𝐚𝐝</m:t>
                                </m:r>
                                <m:r>
                                  <a:rPr lang="en-US" sz="2000" b="1" i="0" smtClean="0">
                                    <a:solidFill>
                                      <a:srgbClr val="153CFF"/>
                                    </a:solidFill>
                                    <a:latin typeface="Cambria Math"/>
                                  </a:rPr>
                                  <m:t> </m:t>
                                </m:r>
                                <m:r>
                                  <a:rPr lang="en-US" sz="2000" b="1" i="0" smtClean="0">
                                    <a:solidFill>
                                      <a:srgbClr val="153CFF"/>
                                    </a:solidFill>
                                    <a:latin typeface="Cambria Math"/>
                                  </a:rPr>
                                  <m:t>𝐭𝐫𝐚𝐟𝐟𝐢𝐜</m:t>
                                </m:r>
                              </m:e>
                            </m:func>
                          </m:fName>
                          <m:e/>
                        </m:func>
                      </m:oMath>
                    </m:oMathPara>
                  </a14:m>
                  <a:endParaRPr lang="en-US" sz="1600" dirty="0" smtClean="0"/>
                </a:p>
                <a:p>
                  <a:endParaRPr lang="en-US" sz="1600" dirty="0" smtClean="0"/>
                </a:p>
                <a:p>
                  <a:r>
                    <a:rPr lang="en-US" sz="1600" dirty="0" smtClean="0"/>
                    <a:t>Subject to : </a:t>
                  </a:r>
                </a:p>
                <a:p>
                  <a:r>
                    <a:rPr lang="en-US" sz="1600" b="1" dirty="0" smtClean="0"/>
                    <a:t>-USER CONSTRAINT</a:t>
                  </a:r>
                </a:p>
                <a:p>
                  <a:pPr marL="285750" indent="-285750">
                    <a:buFont typeface="Wingdings" pitchFamily="2" charset="2"/>
                    <a:buChar char="q"/>
                  </a:pPr>
                  <a14:m>
                    <m:oMath xmlns="" xmlns:m="http://schemas.openxmlformats.org/officeDocument/2006/math">
                      <m:d>
                        <m:dPr>
                          <m:ctrlPr>
                            <a:rPr lang="en-US" sz="1600" i="1" smtClean="0">
                              <a:latin typeface="Cambria Math"/>
                            </a:rPr>
                          </m:ctrlPr>
                        </m:dPr>
                        <m:e>
                          <m:nary>
                            <m:naryPr>
                              <m:chr m:val="∑"/>
                              <m:subHide m:val="on"/>
                              <m:supHide m:val="on"/>
                              <m:ctrlPr>
                                <a:rPr lang="en-US" sz="1600" i="1">
                                  <a:latin typeface="Cambria Math"/>
                                </a:rPr>
                              </m:ctrlPr>
                            </m:naryPr>
                            <m:sub/>
                            <m:sup/>
                            <m:e>
                              <m:r>
                                <m:rPr>
                                  <m:sty m:val="p"/>
                                </m:rPr>
                                <a:rPr lang="en-US" sz="1600" i="0">
                                  <a:latin typeface="Cambria Math"/>
                                </a:rPr>
                                <m:t>Downlo</m:t>
                              </m:r>
                              <m:r>
                                <m:rPr>
                                  <m:sty m:val="p"/>
                                </m:rPr>
                                <a:rPr lang="en-US" sz="1600" b="0" i="0" smtClean="0">
                                  <a:latin typeface="Cambria Math"/>
                                </a:rPr>
                                <m:t>a</m:t>
                              </m:r>
                              <m:r>
                                <m:rPr>
                                  <m:sty m:val="p"/>
                                </m:rPr>
                                <a:rPr lang="en-US" sz="1600" i="0">
                                  <a:latin typeface="Cambria Math"/>
                                </a:rPr>
                                <m:t>d</m:t>
                              </m:r>
                              <m:r>
                                <a:rPr lang="en-US" sz="1600" i="0">
                                  <a:latin typeface="Cambria Math"/>
                                </a:rPr>
                                <m:t> </m:t>
                              </m:r>
                              <m:r>
                                <m:rPr>
                                  <m:sty m:val="p"/>
                                </m:rPr>
                                <a:rPr lang="en-US" sz="1600" i="0">
                                  <a:latin typeface="Cambria Math"/>
                                </a:rPr>
                                <m:t>rate</m:t>
                              </m:r>
                              <m:r>
                                <a:rPr lang="en-US" sz="1600" i="0">
                                  <a:latin typeface="Cambria Math"/>
                                </a:rPr>
                                <m:t> </m:t>
                              </m:r>
                              <m:r>
                                <m:rPr>
                                  <m:sty m:val="p"/>
                                </m:rPr>
                                <a:rPr lang="en-US" sz="1600" i="0">
                                  <a:latin typeface="Cambria Math"/>
                                </a:rPr>
                                <m:t>from</m:t>
                              </m:r>
                              <m:r>
                                <a:rPr lang="en-US" sz="1600" i="0">
                                  <a:latin typeface="Cambria Math"/>
                                </a:rPr>
                                <m:t> </m:t>
                              </m:r>
                              <m:r>
                                <m:rPr>
                                  <m:sty m:val="p"/>
                                </m:rPr>
                                <a:rPr lang="en-US" sz="1600" i="0">
                                  <a:latin typeface="Cambria Math"/>
                                </a:rPr>
                                <m:t>a</m:t>
                              </m:r>
                              <m:r>
                                <a:rPr lang="en-US" sz="1600" i="0">
                                  <a:latin typeface="Cambria Math"/>
                                </a:rPr>
                                <m:t> </m:t>
                              </m:r>
                              <m:r>
                                <m:rPr>
                                  <m:sty m:val="p"/>
                                </m:rPr>
                                <a:rPr lang="en-US" sz="1600" i="0">
                                  <a:latin typeface="Cambria Math"/>
                                </a:rPr>
                                <m:t>cache</m:t>
                              </m:r>
                            </m:e>
                          </m:nary>
                        </m:e>
                      </m:d>
                      <m:r>
                        <a:rPr lang="en-US" sz="1600" i="1">
                          <a:latin typeface="Cambria Math"/>
                        </a:rPr>
                        <m:t>+</m:t>
                      </m:r>
                      <m:r>
                        <m:rPr>
                          <m:sty m:val="p"/>
                        </m:rPr>
                        <a:rPr lang="en-US" sz="1600" i="0">
                          <a:latin typeface="Cambria Math"/>
                        </a:rPr>
                        <m:t>Download</m:t>
                      </m:r>
                      <m:r>
                        <a:rPr lang="en-US" sz="1600" i="0">
                          <a:latin typeface="Cambria Math"/>
                        </a:rPr>
                        <m:t> </m:t>
                      </m:r>
                      <m:r>
                        <m:rPr>
                          <m:sty m:val="p"/>
                        </m:rPr>
                        <a:rPr lang="en-US" sz="1600" i="0">
                          <a:latin typeface="Cambria Math"/>
                        </a:rPr>
                        <m:t>rate</m:t>
                      </m:r>
                      <m:r>
                        <a:rPr lang="en-US" sz="1600" i="0">
                          <a:latin typeface="Cambria Math"/>
                        </a:rPr>
                        <m:t> </m:t>
                      </m:r>
                      <m:r>
                        <m:rPr>
                          <m:sty m:val="p"/>
                        </m:rPr>
                        <a:rPr lang="en-US" sz="1600" i="0">
                          <a:latin typeface="Cambria Math"/>
                        </a:rPr>
                        <m:t>from</m:t>
                      </m:r>
                      <m:r>
                        <a:rPr lang="en-US" sz="1600" i="0">
                          <a:latin typeface="Cambria Math"/>
                        </a:rPr>
                        <m:t> </m:t>
                      </m:r>
                      <m:r>
                        <m:rPr>
                          <m:sty m:val="p"/>
                        </m:rPr>
                        <a:rPr lang="en-US" sz="1600" i="0">
                          <a:latin typeface="Cambria Math"/>
                        </a:rPr>
                        <m:t>the</m:t>
                      </m:r>
                      <m:r>
                        <a:rPr lang="en-US" sz="1600" i="0">
                          <a:latin typeface="Cambria Math"/>
                        </a:rPr>
                        <m:t> </m:t>
                      </m:r>
                      <m:r>
                        <m:rPr>
                          <m:sty m:val="p"/>
                        </m:rPr>
                        <a:rPr lang="en-US" sz="1600" i="0">
                          <a:latin typeface="Cambria Math"/>
                        </a:rPr>
                        <m:t>cloud</m:t>
                      </m:r>
                    </m:oMath>
                  </a14:m>
                  <a:endParaRPr lang="en-US" sz="1600" dirty="0" smtClean="0">
                    <a:latin typeface="Cambria Math"/>
                  </a:endParaRPr>
                </a:p>
                <a:p>
                  <a:pPr marL="0" lvl="1"/>
                  <a:r>
                    <a:rPr lang="en-US" sz="1600" dirty="0" smtClean="0"/>
                    <a:t>											</a:t>
                  </a:r>
                  <a14:m>
                    <m:oMath xmlns="" xmlns:m="http://schemas.openxmlformats.org/officeDocument/2006/math">
                      <m:r>
                        <a:rPr lang="en-US" sz="1600" i="1">
                          <a:latin typeface="Cambria Math"/>
                        </a:rPr>
                        <m:t>≥</m:t>
                      </m:r>
                      <m:r>
                        <m:rPr>
                          <m:sty m:val="p"/>
                        </m:rPr>
                        <a:rPr lang="en-US" sz="1600" i="0">
                          <a:latin typeface="Cambria Math"/>
                        </a:rPr>
                        <m:t>Video</m:t>
                      </m:r>
                      <m:r>
                        <a:rPr lang="en-US" sz="1600" i="0">
                          <a:latin typeface="Cambria Math"/>
                        </a:rPr>
                        <m:t> </m:t>
                      </m:r>
                      <m:r>
                        <m:rPr>
                          <m:sty m:val="p"/>
                        </m:rPr>
                        <a:rPr lang="en-US" sz="1600" i="0">
                          <a:latin typeface="Cambria Math"/>
                        </a:rPr>
                        <m:t>rate</m:t>
                      </m:r>
                      <m:r>
                        <a:rPr lang="en-US" sz="1600" i="0">
                          <a:latin typeface="Cambria Math"/>
                        </a:rPr>
                        <m:t> </m:t>
                      </m:r>
                      <m:r>
                        <m:rPr>
                          <m:sty m:val="p"/>
                        </m:rPr>
                        <a:rPr lang="en-US" sz="1600" i="0">
                          <a:latin typeface="Cambria Math"/>
                        </a:rPr>
                        <m:t>of</m:t>
                      </m:r>
                      <m:r>
                        <a:rPr lang="en-US" sz="1600" i="0">
                          <a:latin typeface="Cambria Math"/>
                        </a:rPr>
                        <m:t> </m:t>
                      </m:r>
                      <m:r>
                        <m:rPr>
                          <m:sty m:val="p"/>
                        </m:rPr>
                        <a:rPr lang="en-US" sz="1600" i="0">
                          <a:latin typeface="Cambria Math"/>
                        </a:rPr>
                        <m:t>a</m:t>
                      </m:r>
                      <m:r>
                        <a:rPr lang="en-US" sz="1600" i="0">
                          <a:latin typeface="Cambria Math"/>
                        </a:rPr>
                        <m:t> </m:t>
                      </m:r>
                      <m:r>
                        <m:rPr>
                          <m:sty m:val="p"/>
                        </m:rPr>
                        <a:rPr lang="en-US" sz="1600" b="0" i="0" smtClean="0">
                          <a:latin typeface="Cambria Math"/>
                        </a:rPr>
                        <m:t>video</m:t>
                      </m:r>
                    </m:oMath>
                  </a14:m>
                  <a:endParaRPr lang="en-US" sz="1600" dirty="0" smtClean="0"/>
                </a:p>
                <a:p>
                  <a:pPr marL="0" lvl="1"/>
                  <a:r>
                    <a:rPr lang="en-US" sz="1600" b="1" dirty="0" smtClean="0"/>
                    <a:t/>
                  </a:r>
                  <a:br>
                    <a:rPr lang="en-US" sz="1600" b="1" dirty="0" smtClean="0"/>
                  </a:br>
                  <a:r>
                    <a:rPr lang="en-US" sz="1600" b="1" dirty="0" smtClean="0"/>
                    <a:t>-CACHE CONSTRAINTS</a:t>
                  </a:r>
                </a:p>
                <a:p>
                  <a:pPr marL="285750" lvl="1" indent="-285750">
                    <a:buFont typeface="Wingdings" pitchFamily="2" charset="2"/>
                    <a:buChar char="q"/>
                  </a:pPr>
                  <a:r>
                    <a:rPr lang="en-US" sz="1600" dirty="0" smtClean="0"/>
                    <a:t> For each video, cache can either store a full video or not.</a:t>
                  </a:r>
                </a:p>
                <a:p>
                  <a:pPr marL="342900" lvl="1" indent="-342900">
                    <a:lnSpc>
                      <a:spcPct val="150000"/>
                    </a:lnSpc>
                    <a:buFont typeface="Wingdings" pitchFamily="2" charset="2"/>
                    <a:buChar char="q"/>
                  </a:pPr>
                  <a14:m>
                    <m:oMath xmlns="" xmlns:m="http://schemas.openxmlformats.org/officeDocument/2006/math">
                      <m:nary>
                        <m:naryPr>
                          <m:chr m:val="∑"/>
                          <m:subHide m:val="on"/>
                          <m:supHide m:val="on"/>
                          <m:ctrlPr>
                            <a:rPr lang="en-US" sz="1600" i="1" smtClean="0">
                              <a:latin typeface="Cambria Math"/>
                            </a:rPr>
                          </m:ctrlPr>
                        </m:naryPr>
                        <m:sub/>
                        <m:sup/>
                        <m:e>
                          <m:r>
                            <m:rPr>
                              <m:sty m:val="p"/>
                            </m:rPr>
                            <a:rPr lang="en-US" sz="1600" b="0" i="0" smtClean="0">
                              <a:latin typeface="Cambria Math"/>
                            </a:rPr>
                            <m:t>Cach</m:t>
                          </m:r>
                          <m:sSup>
                            <m:sSupPr>
                              <m:ctrlPr>
                                <a:rPr lang="en-US" sz="1600" b="0" i="1" smtClean="0">
                                  <a:latin typeface="Cambria Math"/>
                                </a:rPr>
                              </m:ctrlPr>
                            </m:sSupPr>
                            <m:e>
                              <m:r>
                                <m:rPr>
                                  <m:sty m:val="p"/>
                                </m:rPr>
                                <a:rPr lang="en-US" sz="1600" b="0" i="0" smtClean="0">
                                  <a:latin typeface="Cambria Math"/>
                                </a:rPr>
                                <m:t>e</m:t>
                              </m:r>
                            </m:e>
                            <m:sup>
                              <m:r>
                                <a:rPr lang="en-US" sz="1600" b="0" i="0" smtClean="0">
                                  <a:latin typeface="Cambria Math"/>
                                </a:rPr>
                                <m:t>′</m:t>
                              </m:r>
                            </m:sup>
                          </m:sSup>
                          <m:r>
                            <m:rPr>
                              <m:sty m:val="p"/>
                            </m:rPr>
                            <a:rPr lang="en-US" sz="1600" b="0" i="0" smtClean="0">
                              <a:latin typeface="Cambria Math"/>
                            </a:rPr>
                            <m:t>s</m:t>
                          </m:r>
                          <m:r>
                            <a:rPr lang="en-US" sz="1600" b="0" i="0" smtClean="0">
                              <a:latin typeface="Cambria Math"/>
                            </a:rPr>
                            <m:t> </m:t>
                          </m:r>
                          <m:r>
                            <m:rPr>
                              <m:sty m:val="p"/>
                            </m:rPr>
                            <a:rPr lang="en-US" sz="1600" b="0" i="0" smtClean="0">
                              <a:latin typeface="Cambria Math"/>
                            </a:rPr>
                            <m:t>upload</m:t>
                          </m:r>
                          <m:r>
                            <a:rPr lang="en-US" sz="1600" b="0" i="0" smtClean="0">
                              <a:latin typeface="Cambria Math"/>
                            </a:rPr>
                            <m:t> </m:t>
                          </m:r>
                          <m:r>
                            <m:rPr>
                              <m:sty m:val="p"/>
                            </m:rPr>
                            <a:rPr lang="en-US" sz="1600" b="0" i="0" smtClean="0">
                              <a:latin typeface="Cambria Math"/>
                            </a:rPr>
                            <m:t>rate</m:t>
                          </m:r>
                          <m:r>
                            <a:rPr lang="en-US" sz="1600" b="0" i="0" smtClean="0">
                              <a:latin typeface="Cambria Math"/>
                            </a:rPr>
                            <m:t>≤</m:t>
                          </m:r>
                          <m:r>
                            <m:rPr>
                              <m:sty m:val="p"/>
                            </m:rPr>
                            <a:rPr lang="en-US" sz="1600" b="0" i="0" smtClean="0">
                              <a:latin typeface="Cambria Math"/>
                            </a:rPr>
                            <m:t>Video</m:t>
                          </m:r>
                          <m:r>
                            <a:rPr lang="en-US" sz="1600" b="0" i="0" smtClean="0">
                              <a:latin typeface="Cambria Math"/>
                            </a:rPr>
                            <m:t> </m:t>
                          </m:r>
                          <m:r>
                            <m:rPr>
                              <m:sty m:val="p"/>
                            </m:rPr>
                            <a:rPr lang="en-US" sz="1600" b="0" i="0" smtClean="0">
                              <a:latin typeface="Cambria Math"/>
                            </a:rPr>
                            <m:t>rate</m:t>
                          </m:r>
                          <m:r>
                            <a:rPr lang="en-US" sz="1600" b="0" i="0" smtClean="0">
                              <a:latin typeface="Cambria Math"/>
                            </a:rPr>
                            <m:t> </m:t>
                          </m:r>
                          <m:r>
                            <m:rPr>
                              <m:sty m:val="p"/>
                            </m:rPr>
                            <a:rPr lang="en-US" sz="1600" b="0" i="0" smtClean="0">
                              <a:latin typeface="Cambria Math"/>
                            </a:rPr>
                            <m:t>of</m:t>
                          </m:r>
                          <m:r>
                            <a:rPr lang="en-US" sz="1600" b="0" i="0" smtClean="0">
                              <a:latin typeface="Cambria Math"/>
                            </a:rPr>
                            <m:t> </m:t>
                          </m:r>
                          <m:r>
                            <m:rPr>
                              <m:sty m:val="p"/>
                            </m:rPr>
                            <a:rPr lang="en-US" sz="1600" b="0" i="0" smtClean="0">
                              <a:latin typeface="Cambria Math"/>
                            </a:rPr>
                            <m:t>a</m:t>
                          </m:r>
                          <m:r>
                            <a:rPr lang="en-US" sz="1600" b="0" i="0" smtClean="0">
                              <a:latin typeface="Cambria Math"/>
                            </a:rPr>
                            <m:t> </m:t>
                          </m:r>
                          <m:r>
                            <m:rPr>
                              <m:sty m:val="p"/>
                            </m:rPr>
                            <a:rPr lang="en-US" sz="1600" b="0" i="0" smtClean="0">
                              <a:latin typeface="Cambria Math"/>
                            </a:rPr>
                            <m:t>video</m:t>
                          </m:r>
                        </m:e>
                      </m:nary>
                    </m:oMath>
                  </a14:m>
                  <a:endParaRPr lang="en-US" sz="1600" b="0" dirty="0" smtClean="0">
                    <a:latin typeface="Cambria Math"/>
                  </a:endParaRPr>
                </a:p>
                <a:p>
                  <a:pPr marL="342900" lvl="1" indent="-342900">
                    <a:lnSpc>
                      <a:spcPct val="150000"/>
                    </a:lnSpc>
                    <a:buFont typeface="Wingdings" pitchFamily="2" charset="2"/>
                    <a:buChar char="q"/>
                  </a:pPr>
                  <a14:m>
                    <m:oMath xmlns="" xmlns:m="http://schemas.openxmlformats.org/officeDocument/2006/math">
                      <m:nary>
                        <m:naryPr>
                          <m:chr m:val="∑"/>
                          <m:subHide m:val="on"/>
                          <m:supHide m:val="on"/>
                          <m:ctrlPr>
                            <a:rPr lang="en-US" sz="1600" i="1" smtClean="0">
                              <a:latin typeface="Cambria Math"/>
                            </a:rPr>
                          </m:ctrlPr>
                        </m:naryPr>
                        <m:sub/>
                        <m:sup/>
                        <m:e>
                          <m:r>
                            <m:rPr>
                              <m:sty m:val="p"/>
                            </m:rPr>
                            <a:rPr lang="en-US" sz="1600" b="0" i="0" smtClean="0">
                              <a:latin typeface="Cambria Math"/>
                            </a:rPr>
                            <m:t>Upload</m:t>
                          </m:r>
                          <m:r>
                            <a:rPr lang="en-US" sz="1600" b="0" i="0" smtClean="0">
                              <a:latin typeface="Cambria Math"/>
                            </a:rPr>
                            <m:t> </m:t>
                          </m:r>
                          <m:r>
                            <m:rPr>
                              <m:sty m:val="p"/>
                            </m:rPr>
                            <a:rPr lang="en-US" sz="1600" b="0" i="0" smtClean="0">
                              <a:latin typeface="Cambria Math"/>
                            </a:rPr>
                            <m:t>rate</m:t>
                          </m:r>
                          <m:r>
                            <a:rPr lang="en-US" sz="1600" b="0" i="0" smtClean="0">
                              <a:latin typeface="Cambria Math"/>
                            </a:rPr>
                            <m:t> </m:t>
                          </m:r>
                          <m:r>
                            <m:rPr>
                              <m:sty m:val="p"/>
                            </m:rPr>
                            <a:rPr lang="en-US" sz="1600" b="0" i="0" smtClean="0">
                              <a:latin typeface="Cambria Math"/>
                            </a:rPr>
                            <m:t>of</m:t>
                          </m:r>
                          <m:r>
                            <a:rPr lang="en-US" sz="1600" b="0" i="0" smtClean="0">
                              <a:latin typeface="Cambria Math"/>
                            </a:rPr>
                            <m:t> </m:t>
                          </m:r>
                          <m:r>
                            <m:rPr>
                              <m:sty m:val="p"/>
                            </m:rPr>
                            <a:rPr lang="en-US" sz="1600" b="0" i="0" smtClean="0">
                              <a:latin typeface="Cambria Math"/>
                            </a:rPr>
                            <m:t>a</m:t>
                          </m:r>
                          <m:r>
                            <a:rPr lang="en-US" sz="1600" b="0" i="0" smtClean="0">
                              <a:latin typeface="Cambria Math"/>
                            </a:rPr>
                            <m:t> </m:t>
                          </m:r>
                          <m:r>
                            <m:rPr>
                              <m:sty m:val="p"/>
                            </m:rPr>
                            <a:rPr lang="en-US" sz="1600" b="0" i="0" smtClean="0">
                              <a:latin typeface="Cambria Math"/>
                            </a:rPr>
                            <m:t>cache</m:t>
                          </m:r>
                          <m:r>
                            <a:rPr lang="en-US" sz="1600" b="0" i="0" smtClean="0">
                              <a:latin typeface="Cambria Math"/>
                            </a:rPr>
                            <m:t>≤</m:t>
                          </m:r>
                          <m:r>
                            <m:rPr>
                              <m:sty m:val="p"/>
                            </m:rPr>
                            <a:rPr lang="en-US" sz="1600" b="0" i="0" smtClean="0">
                              <a:latin typeface="Cambria Math"/>
                            </a:rPr>
                            <m:t>Upload</m:t>
                          </m:r>
                          <m:r>
                            <a:rPr lang="en-US" sz="1600" b="0" i="0" smtClean="0">
                              <a:latin typeface="Cambria Math"/>
                            </a:rPr>
                            <m:t> </m:t>
                          </m:r>
                          <m:r>
                            <m:rPr>
                              <m:sty m:val="p"/>
                            </m:rPr>
                            <a:rPr lang="en-US" sz="1600" b="0" i="0" smtClean="0">
                              <a:latin typeface="Cambria Math"/>
                            </a:rPr>
                            <m:t>bandwidth</m:t>
                          </m:r>
                          <m:r>
                            <a:rPr lang="en-US" sz="1600" b="0" i="0" smtClean="0">
                              <a:latin typeface="Cambria Math"/>
                            </a:rPr>
                            <m:t> </m:t>
                          </m:r>
                          <m:r>
                            <m:rPr>
                              <m:sty m:val="p"/>
                            </m:rPr>
                            <a:rPr lang="en-US" sz="1600" b="0" i="0" smtClean="0">
                              <a:latin typeface="Cambria Math"/>
                            </a:rPr>
                            <m:t>of</m:t>
                          </m:r>
                          <m:r>
                            <a:rPr lang="en-US" sz="1600" b="0" i="0" smtClean="0">
                              <a:latin typeface="Cambria Math"/>
                            </a:rPr>
                            <m:t> </m:t>
                          </m:r>
                          <m:r>
                            <m:rPr>
                              <m:sty m:val="p"/>
                            </m:rPr>
                            <a:rPr lang="en-US" sz="1600" b="0" i="0" smtClean="0">
                              <a:latin typeface="Cambria Math"/>
                            </a:rPr>
                            <m:t>a</m:t>
                          </m:r>
                          <m:r>
                            <a:rPr lang="en-US" sz="1600" b="0" i="0" smtClean="0">
                              <a:latin typeface="Cambria Math"/>
                            </a:rPr>
                            <m:t> </m:t>
                          </m:r>
                          <m:r>
                            <m:rPr>
                              <m:sty m:val="p"/>
                            </m:rPr>
                            <a:rPr lang="en-US" sz="1600" b="0" i="0" smtClean="0">
                              <a:latin typeface="Cambria Math"/>
                            </a:rPr>
                            <m:t>cache</m:t>
                          </m:r>
                        </m:e>
                      </m:nary>
                    </m:oMath>
                  </a14:m>
                  <a:endParaRPr lang="en-US" sz="1600" b="0" dirty="0" smtClean="0">
                    <a:latin typeface="Cambria Math"/>
                  </a:endParaRPr>
                </a:p>
                <a:p>
                  <a:pPr marL="342900" lvl="1" indent="-342900">
                    <a:lnSpc>
                      <a:spcPct val="150000"/>
                    </a:lnSpc>
                    <a:buFont typeface="Wingdings" pitchFamily="2" charset="2"/>
                    <a:buChar char="q"/>
                  </a:pPr>
                  <a14:m>
                    <m:oMath xmlns="" xmlns:m="http://schemas.openxmlformats.org/officeDocument/2006/math">
                      <m:nary>
                        <m:naryPr>
                          <m:chr m:val="∑"/>
                          <m:subHide m:val="on"/>
                          <m:supHide m:val="on"/>
                          <m:ctrlPr>
                            <a:rPr lang="en-US" sz="1600" b="0" i="1" smtClean="0">
                              <a:latin typeface="Cambria Math"/>
                            </a:rPr>
                          </m:ctrlPr>
                        </m:naryPr>
                        <m:sub/>
                        <m:sup/>
                        <m:e>
                          <m:r>
                            <m:rPr>
                              <m:sty m:val="p"/>
                            </m:rPr>
                            <a:rPr lang="en-US" sz="1600" b="0" i="0" smtClean="0">
                              <a:latin typeface="Cambria Math"/>
                            </a:rPr>
                            <m:t>Size</m:t>
                          </m:r>
                          <m:r>
                            <a:rPr lang="en-US" sz="1600" b="0" i="0" smtClean="0">
                              <a:latin typeface="Cambria Math"/>
                            </a:rPr>
                            <m:t> </m:t>
                          </m:r>
                          <m:r>
                            <m:rPr>
                              <m:sty m:val="p"/>
                            </m:rPr>
                            <a:rPr lang="en-US" sz="1600" b="0" i="0" smtClean="0">
                              <a:latin typeface="Cambria Math"/>
                            </a:rPr>
                            <m:t>of</m:t>
                          </m:r>
                          <m:r>
                            <a:rPr lang="en-US" sz="1600" b="0" i="0" smtClean="0">
                              <a:latin typeface="Cambria Math"/>
                            </a:rPr>
                            <m:t> </m:t>
                          </m:r>
                          <m:r>
                            <m:rPr>
                              <m:sty m:val="p"/>
                            </m:rPr>
                            <a:rPr lang="en-US" sz="1600" b="0" i="0" smtClean="0">
                              <a:latin typeface="Cambria Math"/>
                            </a:rPr>
                            <m:t>a</m:t>
                          </m:r>
                          <m:r>
                            <a:rPr lang="en-US" sz="1600" b="0" i="0" smtClean="0">
                              <a:latin typeface="Cambria Math"/>
                            </a:rPr>
                            <m:t> </m:t>
                          </m:r>
                          <m:r>
                            <m:rPr>
                              <m:sty m:val="p"/>
                            </m:rPr>
                            <a:rPr lang="en-US" sz="1600" b="0" i="0" smtClean="0">
                              <a:latin typeface="Cambria Math"/>
                            </a:rPr>
                            <m:t>cached</m:t>
                          </m:r>
                          <m:r>
                            <a:rPr lang="en-US" sz="1600" b="0" i="0" smtClean="0">
                              <a:latin typeface="Cambria Math"/>
                            </a:rPr>
                            <m:t> </m:t>
                          </m:r>
                          <m:r>
                            <m:rPr>
                              <m:sty m:val="p"/>
                            </m:rPr>
                            <a:rPr lang="en-US" sz="1600" b="0" i="0" smtClean="0">
                              <a:latin typeface="Cambria Math"/>
                            </a:rPr>
                            <m:t>video</m:t>
                          </m:r>
                        </m:e>
                      </m:nary>
                      <m:r>
                        <a:rPr lang="en-US" sz="1600" b="0" i="0" smtClean="0">
                          <a:latin typeface="Cambria Math"/>
                        </a:rPr>
                        <m:t>≤</m:t>
                      </m:r>
                      <m:r>
                        <m:rPr>
                          <m:sty m:val="p"/>
                        </m:rPr>
                        <a:rPr lang="en-US" sz="1600" b="0" i="0" smtClean="0">
                          <a:latin typeface="Cambria Math"/>
                        </a:rPr>
                        <m:t>Storage</m:t>
                      </m:r>
                      <m:r>
                        <a:rPr lang="en-US" sz="1600" b="0" i="0" smtClean="0">
                          <a:latin typeface="Cambria Math"/>
                        </a:rPr>
                        <m:t> </m:t>
                      </m:r>
                      <m:r>
                        <m:rPr>
                          <m:sty m:val="p"/>
                        </m:rPr>
                        <a:rPr lang="en-US" sz="1600" b="0" i="0" smtClean="0">
                          <a:latin typeface="Cambria Math"/>
                        </a:rPr>
                        <m:t>of</m:t>
                      </m:r>
                      <m:r>
                        <a:rPr lang="en-US" sz="1600" b="0" i="0" smtClean="0">
                          <a:latin typeface="Cambria Math"/>
                        </a:rPr>
                        <m:t> </m:t>
                      </m:r>
                      <m:r>
                        <m:rPr>
                          <m:sty m:val="p"/>
                        </m:rPr>
                        <a:rPr lang="en-US" sz="1600" b="0" i="0" smtClean="0">
                          <a:latin typeface="Cambria Math"/>
                        </a:rPr>
                        <m:t>a</m:t>
                      </m:r>
                      <m:r>
                        <a:rPr lang="en-US" sz="1600" b="0" i="0" smtClean="0">
                          <a:latin typeface="Cambria Math"/>
                        </a:rPr>
                        <m:t> </m:t>
                      </m:r>
                      <m:r>
                        <m:rPr>
                          <m:sty m:val="p"/>
                        </m:rPr>
                        <a:rPr lang="en-US" sz="1600" b="0" i="0" smtClean="0">
                          <a:latin typeface="Cambria Math"/>
                        </a:rPr>
                        <m:t>cache</m:t>
                      </m:r>
                    </m:oMath>
                  </a14:m>
                  <a:endParaRPr lang="en-US" sz="1600" dirty="0" smtClean="0"/>
                </a:p>
              </p:txBody>
            </p:sp>
          </mc:Choice>
          <mc:Fallback xmlns="">
            <p:sp>
              <p:nvSpPr>
                <p:cNvPr id="23" name="TextBox 22"/>
                <p:cNvSpPr txBox="1">
                  <a:spLocks noRot="1" noChangeAspect="1" noMove="1" noResize="1" noEditPoints="1" noAdjustHandles="1" noChangeArrowheads="1" noChangeShapeType="1" noTextEdit="1"/>
                </p:cNvSpPr>
                <p:nvPr/>
              </p:nvSpPr>
              <p:spPr>
                <a:xfrm>
                  <a:off x="1026039" y="1934970"/>
                  <a:ext cx="7267631" cy="3566617"/>
                </a:xfrm>
                <a:prstGeom prst="rect">
                  <a:avLst/>
                </a:prstGeom>
                <a:blipFill rotWithShape="1">
                  <a:blip r:embed="rId2"/>
                  <a:stretch>
                    <a:fillRect l="-419" b="-14359"/>
                  </a:stretch>
                </a:blipFill>
              </p:spPr>
              <p:txBody>
                <a:bodyPr/>
                <a:lstStyle/>
                <a:p>
                  <a:r>
                    <a:rPr lang="en-US">
                      <a:noFill/>
                    </a:rPr>
                    <a:t> </a:t>
                  </a:r>
                </a:p>
              </p:txBody>
            </p:sp>
          </mc:Fallback>
        </mc:AlternateContent>
        <p:sp>
          <p:nvSpPr>
            <p:cNvPr id="24" name="Rectangle 9"/>
            <p:cNvSpPr>
              <a:spLocks/>
            </p:cNvSpPr>
            <p:nvPr/>
          </p:nvSpPr>
          <p:spPr bwMode="auto">
            <a:xfrm>
              <a:off x="1026040" y="1640853"/>
              <a:ext cx="7229020" cy="3883647"/>
            </a:xfrm>
            <a:prstGeom prst="rect">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Rectangle 12"/>
            <p:cNvSpPr>
              <a:spLocks/>
            </p:cNvSpPr>
            <p:nvPr/>
          </p:nvSpPr>
          <p:spPr bwMode="auto">
            <a:xfrm>
              <a:off x="2398146" y="1527179"/>
              <a:ext cx="4484808" cy="292925"/>
            </a:xfrm>
            <a:prstGeom prst="rect">
              <a:avLst/>
            </a:prstGeom>
            <a:solidFill>
              <a:srgbClr val="CBA7FF"/>
            </a:solidFill>
            <a:ln w="12700" cap="flat">
              <a:solidFill>
                <a:schemeClr val="tx1"/>
              </a:solidFill>
              <a:prstDash val="solid"/>
              <a:miter lim="800000"/>
              <a:headEnd type="none" w="med" len="med"/>
              <a:tailEnd type="none" w="med" len="med"/>
            </a:ln>
          </p:spPr>
          <p:txBody>
            <a:bodyPr lIns="0" tIns="0" rIns="0" bIns="0" anchor="ctr"/>
            <a:lstStyle/>
            <a:p>
              <a:pPr algn="ctr"/>
              <a:r>
                <a:rPr lang="en-US" sz="1600" dirty="0">
                  <a:latin typeface="Times New Roman" pitchFamily="18" charset="0"/>
                  <a:ea typeface="Gill Sans" charset="0"/>
                  <a:cs typeface="Times New Roman" pitchFamily="18" charset="0"/>
                </a:rPr>
                <a:t>Resource allocation : </a:t>
              </a:r>
              <a:r>
                <a:rPr lang="en-US" sz="1600" dirty="0" smtClean="0">
                  <a:latin typeface="Times New Roman" pitchFamily="18" charset="0"/>
                  <a:ea typeface="Gill Sans" charset="0"/>
                  <a:cs typeface="Times New Roman" pitchFamily="18" charset="0"/>
                </a:rPr>
                <a:t>Optimize for a </a:t>
              </a:r>
              <a:r>
                <a:rPr lang="en-US" sz="1600" dirty="0">
                  <a:latin typeface="Times New Roman" pitchFamily="18" charset="0"/>
                  <a:ea typeface="Gill Sans" charset="0"/>
                  <a:cs typeface="Times New Roman" pitchFamily="18" charset="0"/>
                </a:rPr>
                <a:t>given</a:t>
              </a:r>
              <a:r>
                <a:rPr lang="en-US" sz="1600" b="1" dirty="0">
                  <a:latin typeface="Times New Roman" pitchFamily="18" charset="0"/>
                  <a:ea typeface="Gill Sans" charset="0"/>
                  <a:cs typeface="Times New Roman" pitchFamily="18" charset="0"/>
                </a:rPr>
                <a:t> </a:t>
              </a:r>
              <a:r>
                <a:rPr lang="en-US" sz="1600" b="1" dirty="0" err="1" smtClean="0">
                  <a:latin typeface="Times New Roman" pitchFamily="18" charset="0"/>
                  <a:ea typeface="Gill Sans" charset="0"/>
                  <a:cs typeface="Times New Roman" pitchFamily="18" charset="0"/>
                </a:rPr>
                <a:t>toplogy</a:t>
              </a:r>
              <a:endParaRPr lang="en-US" sz="1600" b="1" dirty="0">
                <a:latin typeface="Times New Roman" pitchFamily="18" charset="0"/>
                <a:ea typeface="Gill Sans" charset="0"/>
                <a:cs typeface="Times New Roman" pitchFamily="18" charset="0"/>
              </a:endParaRPr>
            </a:p>
          </p:txBody>
        </p:sp>
      </p:grpSp>
      <p:sp>
        <p:nvSpPr>
          <p:cNvPr id="29" name="Rounded Rectangle 28"/>
          <p:cNvSpPr/>
          <p:nvPr/>
        </p:nvSpPr>
        <p:spPr>
          <a:xfrm>
            <a:off x="6991348" y="1527178"/>
            <a:ext cx="1581151" cy="29464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Inner Loop</a:t>
            </a:r>
          </a:p>
        </p:txBody>
      </p:sp>
      <p:grpSp>
        <p:nvGrpSpPr>
          <p:cNvPr id="14" name="Group 13"/>
          <p:cNvGrpSpPr/>
          <p:nvPr/>
        </p:nvGrpSpPr>
        <p:grpSpPr>
          <a:xfrm>
            <a:off x="88513" y="1000124"/>
            <a:ext cx="8579237" cy="5467351"/>
            <a:chOff x="88513" y="1000124"/>
            <a:chExt cx="8579237" cy="5467351"/>
          </a:xfrm>
        </p:grpSpPr>
        <p:grpSp>
          <p:nvGrpSpPr>
            <p:cNvPr id="13" name="Group 12"/>
            <p:cNvGrpSpPr/>
            <p:nvPr/>
          </p:nvGrpSpPr>
          <p:grpSpPr>
            <a:xfrm>
              <a:off x="88513" y="1000124"/>
              <a:ext cx="8579237" cy="5467351"/>
              <a:chOff x="88513" y="1000124"/>
              <a:chExt cx="8579237" cy="5467351"/>
            </a:xfrm>
          </p:grpSpPr>
          <p:grpSp>
            <p:nvGrpSpPr>
              <p:cNvPr id="10" name="Group 9"/>
              <p:cNvGrpSpPr/>
              <p:nvPr/>
            </p:nvGrpSpPr>
            <p:grpSpPr>
              <a:xfrm>
                <a:off x="88513" y="1000124"/>
                <a:ext cx="8579237" cy="5467351"/>
                <a:chOff x="88513" y="1000124"/>
                <a:chExt cx="8579237" cy="5467351"/>
              </a:xfrm>
            </p:grpSpPr>
            <p:sp>
              <p:nvSpPr>
                <p:cNvPr id="19" name="Rectangle 9"/>
                <p:cNvSpPr>
                  <a:spLocks/>
                </p:cNvSpPr>
                <p:nvPr/>
              </p:nvSpPr>
              <p:spPr bwMode="auto">
                <a:xfrm>
                  <a:off x="364738" y="1146440"/>
                  <a:ext cx="8303012" cy="5321035"/>
                </a:xfrm>
                <a:prstGeom prst="rect">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88513" y="1944454"/>
                      <a:ext cx="1392753" cy="528030"/>
                    </a:xfrm>
                    <a:prstGeom prst="rect">
                      <a:avLst/>
                    </a:prstGeom>
                    <a:noFill/>
                  </p:spPr>
                  <p:txBody>
                    <a:bodyPr wrap="none" rtlCol="0">
                      <a:spAutoFit/>
                    </a:bodyPr>
                    <a:lstStyle/>
                    <a:p>
                      <a14:m>
                        <m:oMathPara xmlns="" xmlns:m="http://schemas.openxmlformats.org/officeDocument/2006/math">
                          <m:oMathParaPr>
                            <m:jc m:val="centerGroup"/>
                          </m:oMathParaPr>
                          <m:oMath xmlns:m="http://schemas.openxmlformats.org/officeDocument/2006/math">
                            <m:func>
                              <m:funcPr>
                                <m:ctrlPr>
                                  <a:rPr lang="en-US" sz="2000" i="1" smtClean="0">
                                    <a:latin typeface="Cambria Math"/>
                                  </a:rPr>
                                </m:ctrlPr>
                              </m:funcPr>
                              <m:fName>
                                <m:limLow>
                                  <m:limLowPr>
                                    <m:ctrlPr>
                                      <a:rPr lang="en-US" sz="2000" i="1">
                                        <a:latin typeface="Cambria Math"/>
                                      </a:rPr>
                                    </m:ctrlPr>
                                  </m:limLowPr>
                                  <m:e>
                                    <m:r>
                                      <m:rPr>
                                        <m:sty m:val="p"/>
                                      </m:rPr>
                                      <a:rPr lang="en-US" sz="2000">
                                        <a:latin typeface="Cambria Math"/>
                                      </a:rPr>
                                      <m:t>min</m:t>
                                    </m:r>
                                  </m:e>
                                  <m:lim>
                                    <m:r>
                                      <a:rPr lang="en-US" sz="2000" b="0" i="1" smtClean="0">
                                        <a:latin typeface="Cambria Math"/>
                                      </a:rPr>
                                      <m:t>    </m:t>
                                    </m:r>
                                    <m:r>
                                      <a:rPr lang="en-US" sz="2000" b="0" i="1" smtClean="0">
                                        <a:latin typeface="Cambria Math"/>
                                      </a:rPr>
                                      <m:t>𝑔𝑟𝑎𝑝h</m:t>
                                    </m:r>
                                    <m:r>
                                      <a:rPr lang="en-US" sz="2000" b="0" i="1" smtClean="0">
                                        <a:latin typeface="Cambria Math"/>
                                      </a:rPr>
                                      <m:t>   </m:t>
                                    </m:r>
                                  </m:lim>
                                </m:limLow>
                              </m:fName>
                              <m:e/>
                            </m:func>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88513" y="1944454"/>
                      <a:ext cx="1392753" cy="528030"/>
                    </a:xfrm>
                    <a:prstGeom prst="rect">
                      <a:avLst/>
                    </a:prstGeom>
                    <a:blipFill rotWithShape="1">
                      <a:blip r:embed="rId3"/>
                      <a:stretch>
                        <a:fillRect b="-5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198" y="5549654"/>
                      <a:ext cx="4431213" cy="830997"/>
                    </a:xfrm>
                    <a:prstGeom prst="rect">
                      <a:avLst/>
                    </a:prstGeom>
                    <a:noFill/>
                  </p:spPr>
                  <p:txBody>
                    <a:bodyPr wrap="none" rtlCol="0">
                      <a:spAutoFit/>
                    </a:bodyPr>
                    <a:lstStyle/>
                    <a:p>
                      <a:r>
                        <a:rPr lang="en-US" sz="1600" dirty="0"/>
                        <a:t>Subject to : </a:t>
                      </a:r>
                    </a:p>
                    <a:p>
                      <a:r>
                        <a:rPr lang="en-US" sz="1600" b="1" dirty="0"/>
                        <a:t>-GRAPH CONSTRAIN</a:t>
                      </a:r>
                      <a:r>
                        <a:rPr lang="en-US" sz="1600" b="1" dirty="0" smtClean="0"/>
                        <a:t>T</a:t>
                      </a:r>
                    </a:p>
                    <a:p>
                      <a:pPr marL="285750" indent="-285750">
                        <a:buFont typeface="Wingdings" pitchFamily="2" charset="2"/>
                        <a:buChar char="q"/>
                      </a:pPr>
                      <a14:m>
                        <m:oMath xmlns="" xmlns:m="http://schemas.openxmlformats.org/officeDocument/2006/math">
                          <m:r>
                            <m:rPr>
                              <m:sty m:val="p"/>
                            </m:rPr>
                            <a:rPr lang="en-US" sz="1600">
                              <a:latin typeface="Cambria Math"/>
                            </a:rPr>
                            <m:t>Number</m:t>
                          </m:r>
                          <m:r>
                            <a:rPr lang="en-US" sz="1600">
                              <a:latin typeface="Cambria Math"/>
                            </a:rPr>
                            <m:t> </m:t>
                          </m:r>
                          <m:r>
                            <m:rPr>
                              <m:sty m:val="p"/>
                            </m:rPr>
                            <a:rPr lang="en-US" sz="1600">
                              <a:latin typeface="Cambria Math"/>
                            </a:rPr>
                            <m:t>of</m:t>
                          </m:r>
                          <m:r>
                            <a:rPr lang="en-US" sz="1600">
                              <a:latin typeface="Cambria Math"/>
                            </a:rPr>
                            <m:t> </m:t>
                          </m:r>
                          <m:r>
                            <m:rPr>
                              <m:sty m:val="p"/>
                            </m:rPr>
                            <a:rPr lang="en-US" sz="1600">
                              <a:latin typeface="Cambria Math"/>
                            </a:rPr>
                            <m:t>connected</m:t>
                          </m:r>
                          <m:r>
                            <a:rPr lang="en-US" sz="1600">
                              <a:latin typeface="Cambria Math"/>
                            </a:rPr>
                            <m:t> </m:t>
                          </m:r>
                          <m:r>
                            <m:rPr>
                              <m:sty m:val="p"/>
                            </m:rPr>
                            <a:rPr lang="en-US" sz="1600">
                              <a:latin typeface="Cambria Math"/>
                            </a:rPr>
                            <m:t>nodes</m:t>
                          </m:r>
                          <m:r>
                            <a:rPr lang="en-US" sz="1600">
                              <a:latin typeface="Cambria Math"/>
                            </a:rPr>
                            <m:t>≤</m:t>
                          </m:r>
                          <m:r>
                            <m:rPr>
                              <m:sty m:val="p"/>
                            </m:rPr>
                            <a:rPr lang="en-US" sz="1600">
                              <a:latin typeface="Cambria Math"/>
                            </a:rPr>
                            <m:t>Degree</m:t>
                          </m:r>
                          <m:r>
                            <a:rPr lang="en-US" sz="1600">
                              <a:latin typeface="Cambria Math"/>
                            </a:rPr>
                            <m:t> </m:t>
                          </m:r>
                          <m:r>
                            <m:rPr>
                              <m:sty m:val="p"/>
                            </m:rPr>
                            <a:rPr lang="en-US" sz="1600">
                              <a:latin typeface="Cambria Math"/>
                            </a:rPr>
                            <m:t>Bound</m:t>
                          </m:r>
                        </m:oMath>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457198" y="5549654"/>
                      <a:ext cx="4431213" cy="830997"/>
                    </a:xfrm>
                    <a:prstGeom prst="rect">
                      <a:avLst/>
                    </a:prstGeom>
                    <a:blipFill rotWithShape="1">
                      <a:blip r:embed="rId4"/>
                      <a:stretch>
                        <a:fillRect l="-688" t="-2190" b="-5109"/>
                      </a:stretch>
                    </a:blipFill>
                  </p:spPr>
                  <p:txBody>
                    <a:bodyPr/>
                    <a:lstStyle/>
                    <a:p>
                      <a:r>
                        <a:rPr lang="en-US">
                          <a:noFill/>
                        </a:rPr>
                        <a:t> </a:t>
                      </a:r>
                    </a:p>
                  </p:txBody>
                </p:sp>
              </mc:Fallback>
            </mc:AlternateContent>
            <p:sp>
              <p:nvSpPr>
                <p:cNvPr id="15" name="Rectangle 11"/>
                <p:cNvSpPr>
                  <a:spLocks/>
                </p:cNvSpPr>
                <p:nvPr/>
              </p:nvSpPr>
              <p:spPr bwMode="auto">
                <a:xfrm>
                  <a:off x="2398146" y="1000124"/>
                  <a:ext cx="4484808" cy="292631"/>
                </a:xfrm>
                <a:prstGeom prst="rect">
                  <a:avLst/>
                </a:prstGeom>
                <a:solidFill>
                  <a:srgbClr val="85FF17"/>
                </a:solidFill>
                <a:ln w="12700" cap="flat">
                  <a:solidFill>
                    <a:schemeClr val="tx1"/>
                  </a:solidFill>
                  <a:prstDash val="solid"/>
                  <a:miter lim="800000"/>
                  <a:headEnd type="none" w="med" len="med"/>
                  <a:tailEnd type="none" w="med" len="med"/>
                </a:ln>
              </p:spPr>
              <p:txBody>
                <a:bodyPr lIns="0" tIns="0" rIns="0" bIns="0" anchor="ctr"/>
                <a:lstStyle/>
                <a:p>
                  <a:pPr algn="ctr"/>
                  <a:r>
                    <a:rPr lang="en-US" sz="1600" dirty="0">
                      <a:latin typeface="Times New Roman" pitchFamily="18" charset="0"/>
                      <a:ea typeface="Gill Sans" charset="0"/>
                      <a:cs typeface="Times New Roman" pitchFamily="18" charset="0"/>
                    </a:rPr>
                    <a:t>Topology selection : Choose ‘BEST’ topology</a:t>
                  </a:r>
                </a:p>
              </p:txBody>
            </p:sp>
          </p:grpSp>
          <p:sp>
            <p:nvSpPr>
              <p:cNvPr id="30" name="Rectangle 29"/>
              <p:cNvSpPr/>
              <p:nvPr/>
            </p:nvSpPr>
            <p:spPr>
              <a:xfrm>
                <a:off x="491578" y="6039228"/>
                <a:ext cx="4362452" cy="341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ounded Rectangle 27"/>
            <p:cNvSpPr/>
            <p:nvPr/>
          </p:nvSpPr>
          <p:spPr>
            <a:xfrm>
              <a:off x="6991348" y="1076326"/>
              <a:ext cx="1581151" cy="285748"/>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Outer Loop</a:t>
              </a:r>
            </a:p>
          </p:txBody>
        </p:sp>
      </p:grpSp>
      <p:sp>
        <p:nvSpPr>
          <p:cNvPr id="31" name="Rectangle 30"/>
          <p:cNvSpPr/>
          <p:nvPr/>
        </p:nvSpPr>
        <p:spPr>
          <a:xfrm>
            <a:off x="1095375" y="4086225"/>
            <a:ext cx="5648325" cy="295275"/>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5744969" y="4253290"/>
            <a:ext cx="3093215" cy="1220960"/>
            <a:chOff x="5744969" y="4253290"/>
            <a:chExt cx="3093215" cy="1220960"/>
          </a:xfrm>
        </p:grpSpPr>
        <p:pic>
          <p:nvPicPr>
            <p:cNvPr id="42" name="Picture 2" descr="http://projects.amillionmonkeys.co.uk/theweddinggenie/files/2010/03/post-it-note-451x400.jpg"/>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744969" y="4253290"/>
              <a:ext cx="3093215" cy="122096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486940" y="4479049"/>
              <a:ext cx="1825938" cy="769441"/>
            </a:xfrm>
            <a:prstGeom prst="rect">
              <a:avLst/>
            </a:prstGeom>
            <a:noFill/>
          </p:spPr>
          <p:txBody>
            <a:bodyPr wrap="square" rtlCol="0">
              <a:spAutoFit/>
            </a:bodyPr>
            <a:lstStyle/>
            <a:p>
              <a:r>
                <a:rPr lang="en-US" sz="2000" b="1" dirty="0" smtClean="0">
                  <a:latin typeface="Arial Black" pitchFamily="34" charset="0"/>
                </a:rPr>
                <a:t>IDEA 1</a:t>
              </a:r>
            </a:p>
            <a:p>
              <a:r>
                <a:rPr lang="en-US" sz="1200" b="1" dirty="0" smtClean="0">
                  <a:latin typeface="Arial Black" pitchFamily="34" charset="0"/>
                </a:rPr>
                <a:t>Fractionalize Streams</a:t>
              </a:r>
              <a:endParaRPr lang="en-US" sz="1200" b="1" dirty="0">
                <a:latin typeface="Arial Black" pitchFamily="34" charset="0"/>
              </a:endParaRPr>
            </a:p>
          </p:txBody>
        </p:sp>
      </p:grpSp>
      <p:grpSp>
        <p:nvGrpSpPr>
          <p:cNvPr id="26" name="Group 25"/>
          <p:cNvGrpSpPr/>
          <p:nvPr/>
        </p:nvGrpSpPr>
        <p:grpSpPr>
          <a:xfrm>
            <a:off x="4306694" y="5428748"/>
            <a:ext cx="3227581" cy="1353052"/>
            <a:chOff x="4306694" y="5428748"/>
            <a:chExt cx="3093215" cy="1220960"/>
          </a:xfrm>
        </p:grpSpPr>
        <p:pic>
          <p:nvPicPr>
            <p:cNvPr id="35" name="Picture 2" descr="http://projects.amillionmonkeys.co.uk/theweddinggenie/files/2010/03/post-it-note-451x400.jpg"/>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306694" y="5428748"/>
              <a:ext cx="3093215" cy="122096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5019356" y="5695270"/>
              <a:ext cx="1825938" cy="527686"/>
            </a:xfrm>
            <a:prstGeom prst="rect">
              <a:avLst/>
            </a:prstGeom>
            <a:noFill/>
          </p:spPr>
          <p:txBody>
            <a:bodyPr wrap="square" rtlCol="0">
              <a:spAutoFit/>
            </a:bodyPr>
            <a:lstStyle/>
            <a:p>
              <a:r>
                <a:rPr lang="en-US" sz="2000" b="1" dirty="0" smtClean="0">
                  <a:latin typeface="Arial Black" pitchFamily="34" charset="0"/>
                </a:rPr>
                <a:t>IDEA 2</a:t>
              </a:r>
            </a:p>
            <a:p>
              <a:r>
                <a:rPr lang="en-US" sz="1200" b="1" dirty="0" smtClean="0">
                  <a:latin typeface="Arial Black" pitchFamily="34" charset="0"/>
                </a:rPr>
                <a:t>Optimize Topology</a:t>
              </a:r>
              <a:endParaRPr lang="en-US" sz="1200" b="1" dirty="0">
                <a:latin typeface="Arial Black" pitchFamily="34" charset="0"/>
              </a:endParaRPr>
            </a:p>
          </p:txBody>
        </p:sp>
      </p:grpSp>
    </p:spTree>
    <p:extLst>
      <p:ext uri="{BB962C8B-B14F-4D97-AF65-F5344CB8AC3E}">
        <p14:creationId xmlns:p14="http://schemas.microsoft.com/office/powerpoint/2010/main" val="2506543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 Content Placement</a:t>
            </a:r>
            <a:endParaRPr lang="en-US" dirty="0"/>
          </a:p>
        </p:txBody>
      </p:sp>
      <p:sp>
        <p:nvSpPr>
          <p:cNvPr id="3" name="Content Placeholder 2"/>
          <p:cNvSpPr>
            <a:spLocks noGrp="1"/>
          </p:cNvSpPr>
          <p:nvPr>
            <p:ph idx="1"/>
          </p:nvPr>
        </p:nvSpPr>
        <p:spPr>
          <a:xfrm>
            <a:off x="230363" y="3019685"/>
            <a:ext cx="8709840" cy="2933156"/>
          </a:xfrm>
        </p:spPr>
        <p:txBody>
          <a:bodyPr>
            <a:normAutofit/>
          </a:bodyPr>
          <a:lstStyle/>
          <a:p>
            <a:pPr lvl="1">
              <a:buFont typeface="Wingdings" pitchFamily="2" charset="2"/>
              <a:buChar char="§"/>
            </a:pPr>
            <a:r>
              <a:rPr lang="en-US" sz="2400" b="1" dirty="0" smtClean="0">
                <a:ea typeface="ＭＳ Ｐゴシック" charset="0"/>
                <a:cs typeface="Arial" charset="0"/>
              </a:rPr>
              <a:t>Codes</a:t>
            </a:r>
            <a:r>
              <a:rPr lang="en-US" sz="2400" b="1" i="1" dirty="0" smtClean="0">
                <a:ea typeface="ＭＳ Ｐゴシック" charset="0"/>
                <a:cs typeface="Arial" charset="0"/>
              </a:rPr>
              <a:t> </a:t>
            </a:r>
            <a:r>
              <a:rPr lang="en-US" sz="2400" b="1" dirty="0" smtClean="0">
                <a:ea typeface="ＭＳ Ｐゴシック" charset="0"/>
                <a:cs typeface="Arial" charset="0"/>
              </a:rPr>
              <a:t>enable</a:t>
            </a:r>
            <a:r>
              <a:rPr lang="en-US" sz="2400" b="1" i="1" dirty="0" smtClean="0">
                <a:ea typeface="ＭＳ Ｐゴシック" charset="0"/>
                <a:cs typeface="Arial" charset="0"/>
              </a:rPr>
              <a:t> “</a:t>
            </a:r>
            <a:r>
              <a:rPr lang="en-US" sz="2400" b="1" dirty="0" smtClean="0">
                <a:ea typeface="ＭＳ Ｐゴシック" charset="0"/>
                <a:cs typeface="Arial" charset="0"/>
              </a:rPr>
              <a:t>orthogonal</a:t>
            </a:r>
            <a:r>
              <a:rPr lang="en-US" sz="2400" b="1" i="1" dirty="0" smtClean="0">
                <a:ea typeface="ＭＳ Ｐゴシック" charset="0"/>
                <a:cs typeface="Arial" charset="0"/>
              </a:rPr>
              <a:t>” </a:t>
            </a:r>
            <a:r>
              <a:rPr lang="en-US" sz="2400" b="1" dirty="0" smtClean="0">
                <a:ea typeface="ＭＳ Ｐゴシック" charset="0"/>
                <a:cs typeface="Arial" charset="0"/>
              </a:rPr>
              <a:t>fractional streams</a:t>
            </a:r>
            <a:r>
              <a:rPr lang="en-US" b="1" dirty="0" smtClean="0">
                <a:ea typeface="ＭＳ Ｐゴシック" charset="0"/>
                <a:cs typeface="Arial" charset="0"/>
              </a:rPr>
              <a:t> </a:t>
            </a:r>
          </a:p>
          <a:p>
            <a:pPr lvl="1">
              <a:buFont typeface="Wingdings" pitchFamily="2" charset="2"/>
              <a:buChar char="§"/>
            </a:pPr>
            <a:r>
              <a:rPr lang="en-US" sz="2400" b="1" dirty="0" smtClean="0">
                <a:solidFill>
                  <a:srgbClr val="FF0000"/>
                </a:solidFill>
                <a:ea typeface="ＭＳ Ｐゴシック" charset="0"/>
                <a:cs typeface="Arial" charset="0"/>
              </a:rPr>
              <a:t>What</a:t>
            </a:r>
            <a:r>
              <a:rPr lang="en-US" sz="2400" b="1" dirty="0" smtClean="0">
                <a:ea typeface="ＭＳ Ｐゴシック" charset="0"/>
                <a:cs typeface="Arial" charset="0"/>
              </a:rPr>
              <a:t> to store/transmit </a:t>
            </a:r>
            <a:r>
              <a:rPr lang="en-US" sz="2400" b="1" dirty="0" smtClean="0">
                <a:ea typeface="ＭＳ Ｐゴシック" charset="0"/>
                <a:cs typeface="Arial" charset="0"/>
                <a:sym typeface="Wingdings" pitchFamily="2" charset="2"/>
              </a:rPr>
              <a:t></a:t>
            </a:r>
            <a:r>
              <a:rPr lang="en-US" sz="2400" b="1" dirty="0" smtClean="0">
                <a:ea typeface="ＭＳ Ｐゴシック" charset="0"/>
                <a:cs typeface="Arial" charset="0"/>
              </a:rPr>
              <a:t> </a:t>
            </a:r>
            <a:r>
              <a:rPr lang="en-US" sz="2400" b="1" dirty="0" smtClean="0">
                <a:solidFill>
                  <a:srgbClr val="FF0000"/>
                </a:solidFill>
                <a:ea typeface="ＭＳ Ｐゴシック" charset="0"/>
                <a:cs typeface="Arial" charset="0"/>
              </a:rPr>
              <a:t>How much </a:t>
            </a:r>
            <a:r>
              <a:rPr lang="en-US" sz="2400" b="1" dirty="0" smtClean="0">
                <a:ea typeface="ＭＳ Ｐゴシック" charset="0"/>
                <a:cs typeface="Arial" charset="0"/>
              </a:rPr>
              <a:t>to store/transmit</a:t>
            </a:r>
          </a:p>
          <a:p>
            <a:pPr lvl="1">
              <a:buFont typeface="Wingdings" pitchFamily="2" charset="2"/>
              <a:buChar char="§"/>
            </a:pPr>
            <a:r>
              <a:rPr lang="en-US" sz="2400" dirty="0" smtClean="0">
                <a:ea typeface="ＭＳ Ｐゴシック" charset="0"/>
                <a:cs typeface="Arial" charset="0"/>
              </a:rPr>
              <a:t>Integer </a:t>
            </a:r>
            <a:r>
              <a:rPr lang="en-US" sz="2400" dirty="0">
                <a:ea typeface="ＭＳ Ｐゴシック" charset="0"/>
                <a:cs typeface="Arial" charset="0"/>
              </a:rPr>
              <a:t>Program reduces to Convex </a:t>
            </a:r>
            <a:r>
              <a:rPr lang="en-US" sz="2400" dirty="0" smtClean="0">
                <a:ea typeface="ＭＳ Ｐゴシック" charset="0"/>
                <a:cs typeface="Arial" charset="0"/>
              </a:rPr>
              <a:t>Optimization </a:t>
            </a:r>
          </a:p>
          <a:p>
            <a:pPr lvl="1">
              <a:buFont typeface="Wingdings" pitchFamily="2" charset="2"/>
              <a:buChar char="§"/>
            </a:pPr>
            <a:r>
              <a:rPr lang="en-US" sz="2400" dirty="0" smtClean="0">
                <a:ea typeface="ＭＳ Ｐゴシック" charset="0"/>
                <a:cs typeface="Arial" charset="0"/>
              </a:rPr>
              <a:t>Expanded design space</a:t>
            </a:r>
          </a:p>
          <a:p>
            <a:pPr lvl="4"/>
            <a:endParaRPr lang="en-US" sz="1800" dirty="0">
              <a:ea typeface="ＭＳ Ｐゴシック" charset="0"/>
              <a:cs typeface="Arial" charset="0"/>
            </a:endParaRPr>
          </a:p>
          <a:p>
            <a:pPr lvl="1"/>
            <a:endParaRPr lang="en-US" dirty="0" smtClean="0">
              <a:ea typeface="ＭＳ Ｐゴシック" charset="0"/>
              <a:cs typeface="Arial" charset="0"/>
            </a:endParaRPr>
          </a:p>
          <a:p>
            <a:pPr lvl="1"/>
            <a:endParaRPr lang="en-US" dirty="0">
              <a:ea typeface="ＭＳ Ｐゴシック" charset="0"/>
              <a:cs typeface="Arial" charset="0"/>
            </a:endParaRP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13</a:t>
            </a:fld>
            <a:r>
              <a:rPr lang="en-US" smtClean="0"/>
              <a:t>/25</a:t>
            </a:r>
            <a:endParaRPr lang="en-US" dirty="0"/>
          </a:p>
        </p:txBody>
      </p:sp>
      <p:sp>
        <p:nvSpPr>
          <p:cNvPr id="12" name="TextBox 11"/>
          <p:cNvSpPr txBox="1"/>
          <p:nvPr/>
        </p:nvSpPr>
        <p:spPr>
          <a:xfrm>
            <a:off x="178025" y="5656377"/>
            <a:ext cx="6699783" cy="904863"/>
          </a:xfrm>
          <a:prstGeom prst="rect">
            <a:avLst/>
          </a:prstGeom>
          <a:noFill/>
        </p:spPr>
        <p:txBody>
          <a:bodyPr wrap="none" rtlCol="0">
            <a:spAutoFit/>
          </a:bodyPr>
          <a:lstStyle/>
          <a:p>
            <a:pPr marL="342900" indent="-342900" algn="ctr" defTabSz="914400">
              <a:spcBef>
                <a:spcPct val="20000"/>
              </a:spcBef>
              <a:buFont typeface="Wingdings" pitchFamily="2" charset="2"/>
              <a:buChar char="§"/>
            </a:pPr>
            <a:r>
              <a:rPr lang="en-US" sz="2400" b="1" dirty="0" smtClean="0">
                <a:solidFill>
                  <a:srgbClr val="000090"/>
                </a:solidFill>
                <a:latin typeface="Times New Roman" pitchFamily="18" charset="0"/>
                <a:ea typeface="ＭＳ Ｐゴシック" charset="0"/>
                <a:cs typeface="Arial" charset="0"/>
              </a:rPr>
              <a:t>We use a primal</a:t>
            </a:r>
            <a:r>
              <a:rPr lang="en-US" sz="2400" b="1" dirty="0">
                <a:solidFill>
                  <a:srgbClr val="000090"/>
                </a:solidFill>
                <a:latin typeface="Times New Roman" pitchFamily="18" charset="0"/>
                <a:ea typeface="ＭＳ Ｐゴシック" charset="0"/>
                <a:cs typeface="Arial" charset="0"/>
              </a:rPr>
              <a:t>-dual </a:t>
            </a:r>
            <a:r>
              <a:rPr lang="en-US" sz="2400" b="1" dirty="0" smtClean="0">
                <a:solidFill>
                  <a:srgbClr val="000090"/>
                </a:solidFill>
                <a:latin typeface="Times New Roman" pitchFamily="18" charset="0"/>
                <a:ea typeface="ＭＳ Ｐゴシック" charset="0"/>
                <a:cs typeface="Arial" charset="0"/>
              </a:rPr>
              <a:t>algorithm</a:t>
            </a:r>
            <a:r>
              <a:rPr lang="en-US" sz="2400" b="1" dirty="0">
                <a:solidFill>
                  <a:srgbClr val="000090"/>
                </a:solidFill>
                <a:latin typeface="Times New Roman" pitchFamily="18" charset="0"/>
                <a:ea typeface="ＭＳ Ｐゴシック" charset="0"/>
                <a:cs typeface="Arial" charset="0"/>
              </a:rPr>
              <a:t>:</a:t>
            </a:r>
            <a:endParaRPr lang="en-US" sz="2400" b="1" dirty="0" smtClean="0">
              <a:solidFill>
                <a:srgbClr val="000090"/>
              </a:solidFill>
              <a:latin typeface="Times New Roman" pitchFamily="18" charset="0"/>
              <a:ea typeface="ＭＳ Ｐゴシック" charset="0"/>
              <a:cs typeface="Arial" charset="0"/>
            </a:endParaRPr>
          </a:p>
          <a:p>
            <a:pPr lvl="1" algn="ctr" defTabSz="914400">
              <a:spcBef>
                <a:spcPct val="20000"/>
              </a:spcBef>
            </a:pPr>
            <a:r>
              <a:rPr lang="en-US" sz="2400" b="1" dirty="0" smtClean="0">
                <a:solidFill>
                  <a:srgbClr val="000090"/>
                </a:solidFill>
                <a:latin typeface="Times New Roman" pitchFamily="18" charset="0"/>
                <a:ea typeface="ＭＳ Ｐゴシック" charset="0"/>
                <a:cs typeface="Arial" charset="0"/>
              </a:rPr>
              <a:t>=&gt; Distributed Resource Allocation Algorithm</a:t>
            </a:r>
            <a:endParaRPr lang="en-US" sz="2400" b="1" dirty="0">
              <a:solidFill>
                <a:srgbClr val="000090"/>
              </a:solidFill>
              <a:latin typeface="Times New Roman" pitchFamily="18" charset="0"/>
              <a:ea typeface="ＭＳ Ｐゴシック" charset="0"/>
              <a:cs typeface="Arial" charset="0"/>
            </a:endParaRPr>
          </a:p>
        </p:txBody>
      </p:sp>
      <mc:AlternateContent xmlns:mc="http://schemas.openxmlformats.org/markup-compatibility/2006" xmlns:a14="http://schemas.microsoft.com/office/drawing/2010/main">
        <mc:Choice Requires="a14">
          <p:sp>
            <p:nvSpPr>
              <p:cNvPr id="13" name="Rectangle 12"/>
              <p:cNvSpPr/>
              <p:nvPr/>
            </p:nvSpPr>
            <p:spPr>
              <a:xfrm>
                <a:off x="1893223" y="4854559"/>
                <a:ext cx="6647986" cy="400110"/>
              </a:xfrm>
              <a:prstGeom prst="rect">
                <a:avLst/>
              </a:prstGeom>
            </p:spPr>
            <p:txBody>
              <a:bodyPr wrap="square">
                <a:spAutoFit/>
              </a:bodyPr>
              <a:lstStyle/>
              <a:p>
                <a:pPr marL="0" lvl="1"/>
                <a:r>
                  <a:rPr lang="en-US" sz="2000" dirty="0" smtClean="0"/>
                  <a:t>Cache can store videos in full.     </a:t>
                </a:r>
                <a14:m>
                  <m:oMath xmlns="" xmlns:m="http://schemas.openxmlformats.org/officeDocument/2006/math">
                    <m:r>
                      <a:rPr lang="en-US" sz="2000" b="0" i="1" smtClean="0">
                        <a:latin typeface="Cambria Math"/>
                        <a:ea typeface="Cambria Math"/>
                      </a:rPr>
                      <m:t>↔ </m:t>
                    </m:r>
                    <m:r>
                      <a:rPr lang="en-US" sz="2000" b="0" i="1" smtClean="0">
                        <a:latin typeface="Cambria Math"/>
                      </a:rPr>
                      <m:t>𝑓</m:t>
                    </m:r>
                    <m:r>
                      <a:rPr lang="en-US" sz="2000" b="0" i="1" smtClean="0">
                        <a:latin typeface="Cambria Math"/>
                      </a:rPr>
                      <m:t> ∈</m:t>
                    </m:r>
                    <m:d>
                      <m:dPr>
                        <m:begChr m:val="{"/>
                        <m:endChr m:val="}"/>
                        <m:ctrlPr>
                          <a:rPr lang="en-US" sz="2000" b="0" i="1" smtClean="0">
                            <a:latin typeface="Cambria Math"/>
                            <a:ea typeface="Cambria Math"/>
                          </a:rPr>
                        </m:ctrlPr>
                      </m:dPr>
                      <m:e>
                        <m:r>
                          <a:rPr lang="en-US" sz="2000" b="0" i="1" smtClean="0">
                            <a:latin typeface="Cambria Math"/>
                            <a:ea typeface="Cambria Math"/>
                          </a:rPr>
                          <m:t>0, 1</m:t>
                        </m:r>
                      </m:e>
                    </m:d>
                  </m:oMath>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1893223" y="4854559"/>
                <a:ext cx="6647986" cy="400110"/>
              </a:xfrm>
              <a:prstGeom prst="rect">
                <a:avLst/>
              </a:prstGeom>
              <a:blipFill rotWithShape="1">
                <a:blip r:embed="rId2"/>
                <a:stretch>
                  <a:fillRect l="-1009"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93223" y="5263372"/>
                <a:ext cx="7988005" cy="461665"/>
              </a:xfrm>
              <a:prstGeom prst="rect">
                <a:avLst/>
              </a:prstGeom>
            </p:spPr>
            <p:txBody>
              <a:bodyPr wrap="square">
                <a:spAutoFit/>
              </a:bodyPr>
              <a:lstStyle/>
              <a:p>
                <a:pPr marL="0" lvl="1"/>
                <a:r>
                  <a:rPr lang="en-US" sz="2000" dirty="0" smtClean="0"/>
                  <a:t>Cache can store videos fractionally. </a:t>
                </a:r>
                <a14:m>
                  <m:oMath xmlns="" xmlns:m="http://schemas.openxmlformats.org/officeDocument/2006/math">
                    <m:r>
                      <a:rPr lang="en-US" sz="2000" b="0" i="0" smtClean="0">
                        <a:latin typeface="Cambria Math"/>
                        <a:ea typeface="Cambria Math"/>
                      </a:rPr>
                      <m:t>  </m:t>
                    </m:r>
                    <m:r>
                      <a:rPr lang="en-US" sz="2000" i="1">
                        <a:latin typeface="Cambria Math"/>
                        <a:ea typeface="Cambria Math"/>
                      </a:rPr>
                      <m:t>↔</m:t>
                    </m:r>
                    <m:r>
                      <a:rPr lang="en-US" sz="2000" b="0" i="1" smtClean="0">
                        <a:latin typeface="Cambria Math"/>
                      </a:rPr>
                      <m:t>𝑓</m:t>
                    </m:r>
                    <m:r>
                      <a:rPr lang="en-US" sz="2000" b="0" i="1" smtClean="0">
                        <a:latin typeface="Cambria Math"/>
                      </a:rPr>
                      <m:t> ∈</m:t>
                    </m:r>
                    <m:d>
                      <m:dPr>
                        <m:begChr m:val="["/>
                        <m:endChr m:val="]"/>
                        <m:ctrlPr>
                          <a:rPr lang="en-US" sz="2000" b="0" i="1" smtClean="0">
                            <a:latin typeface="Cambria Math"/>
                            <a:ea typeface="Cambria Math"/>
                          </a:rPr>
                        </m:ctrlPr>
                      </m:dPr>
                      <m:e>
                        <m:r>
                          <a:rPr lang="en-US" sz="2000" b="0" i="1" smtClean="0">
                            <a:latin typeface="Cambria Math"/>
                            <a:ea typeface="Cambria Math"/>
                          </a:rPr>
                          <m:t>0, 1</m:t>
                        </m:r>
                      </m:e>
                    </m:d>
                  </m:oMath>
                </a14:m>
                <a:r>
                  <a:rPr lang="en-US" sz="2400" dirty="0" smtClean="0"/>
                  <a:t> </a:t>
                </a:r>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1893223" y="5263372"/>
                <a:ext cx="7988005" cy="461665"/>
              </a:xfrm>
              <a:prstGeom prst="rect">
                <a:avLst/>
              </a:prstGeom>
              <a:blipFill rotWithShape="1">
                <a:blip r:embed="rId3"/>
                <a:stretch>
                  <a:fillRect l="-840" b="-19737"/>
                </a:stretch>
              </a:blipFill>
            </p:spPr>
            <p:txBody>
              <a:bodyPr/>
              <a:lstStyle/>
              <a:p>
                <a:r>
                  <a:rPr lang="en-US">
                    <a:noFill/>
                  </a:rPr>
                  <a:t> </a:t>
                </a:r>
              </a:p>
            </p:txBody>
          </p:sp>
        </mc:Fallback>
      </mc:AlternateContent>
      <p:grpSp>
        <p:nvGrpSpPr>
          <p:cNvPr id="21" name="Group 20"/>
          <p:cNvGrpSpPr/>
          <p:nvPr/>
        </p:nvGrpSpPr>
        <p:grpSpPr>
          <a:xfrm>
            <a:off x="1893223" y="4911758"/>
            <a:ext cx="5736302" cy="351614"/>
            <a:chOff x="959075" y="4076700"/>
            <a:chExt cx="7516042" cy="408820"/>
          </a:xfrm>
        </p:grpSpPr>
        <p:cxnSp>
          <p:nvCxnSpPr>
            <p:cNvPr id="16" name="Straight Connector 15"/>
            <p:cNvCxnSpPr/>
            <p:nvPr/>
          </p:nvCxnSpPr>
          <p:spPr>
            <a:xfrm flipV="1">
              <a:off x="1066800" y="4076700"/>
              <a:ext cx="7296150" cy="408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59075" y="4076700"/>
              <a:ext cx="7516042" cy="408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76" name="Straight Connector 75"/>
          <p:cNvCxnSpPr>
            <a:stCxn id="82" idx="4"/>
            <a:endCxn id="78" idx="0"/>
          </p:cNvCxnSpPr>
          <p:nvPr/>
        </p:nvCxnSpPr>
        <p:spPr>
          <a:xfrm flipH="1">
            <a:off x="2771907" y="1575294"/>
            <a:ext cx="2298378" cy="97221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82" idx="4"/>
            <a:endCxn id="79" idx="0"/>
          </p:cNvCxnSpPr>
          <p:nvPr/>
        </p:nvCxnSpPr>
        <p:spPr>
          <a:xfrm flipH="1">
            <a:off x="4837452" y="1575294"/>
            <a:ext cx="232833" cy="972215"/>
          </a:xfrm>
          <a:prstGeom prst="straightConnector1">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8" name="타원 104"/>
          <p:cNvSpPr/>
          <p:nvPr/>
        </p:nvSpPr>
        <p:spPr>
          <a:xfrm>
            <a:off x="1975440" y="2547509"/>
            <a:ext cx="1592934" cy="326688"/>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u="sng" dirty="0" smtClean="0">
                <a:solidFill>
                  <a:schemeClr val="tx1"/>
                </a:solidFill>
              </a:rPr>
              <a:t>USER 4</a:t>
            </a:r>
            <a:endParaRPr lang="ko-KR" altLang="en-US" u="sng" dirty="0">
              <a:solidFill>
                <a:schemeClr val="tx1"/>
              </a:solidFill>
            </a:endParaRPr>
          </a:p>
        </p:txBody>
      </p:sp>
      <p:sp>
        <p:nvSpPr>
          <p:cNvPr id="79" name="타원 105"/>
          <p:cNvSpPr/>
          <p:nvPr/>
        </p:nvSpPr>
        <p:spPr>
          <a:xfrm>
            <a:off x="4026579" y="2547509"/>
            <a:ext cx="1621745" cy="302447"/>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u="sng" dirty="0" smtClean="0">
                <a:solidFill>
                  <a:schemeClr val="tx1"/>
                </a:solidFill>
              </a:rPr>
              <a:t>USER 5</a:t>
            </a:r>
            <a:endParaRPr lang="ko-KR" altLang="en-US" u="sng" dirty="0">
              <a:solidFill>
                <a:schemeClr val="tx1"/>
              </a:solidFill>
            </a:endParaRPr>
          </a:p>
        </p:txBody>
      </p:sp>
      <p:sp>
        <p:nvSpPr>
          <p:cNvPr id="80" name="타원 106"/>
          <p:cNvSpPr/>
          <p:nvPr/>
        </p:nvSpPr>
        <p:spPr>
          <a:xfrm>
            <a:off x="6096000" y="2523268"/>
            <a:ext cx="1702378" cy="326688"/>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u="sng" dirty="0" smtClean="0">
                <a:solidFill>
                  <a:schemeClr val="tx1"/>
                </a:solidFill>
              </a:rPr>
              <a:t>USER 6</a:t>
            </a:r>
            <a:endParaRPr lang="ko-KR" altLang="en-US" u="sng" dirty="0">
              <a:solidFill>
                <a:schemeClr val="tx1"/>
              </a:solidFill>
            </a:endParaRPr>
          </a:p>
        </p:txBody>
      </p:sp>
      <p:sp>
        <p:nvSpPr>
          <p:cNvPr id="81" name="타원 119"/>
          <p:cNvSpPr/>
          <p:nvPr/>
        </p:nvSpPr>
        <p:spPr>
          <a:xfrm>
            <a:off x="2689631" y="1248606"/>
            <a:ext cx="1386641" cy="326688"/>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u="sng" smtClean="0">
                <a:solidFill>
                  <a:schemeClr val="tx1"/>
                </a:solidFill>
              </a:rPr>
              <a:t>CACHE 2</a:t>
            </a:r>
            <a:endParaRPr lang="ko-KR" altLang="en-US" u="sng" dirty="0">
              <a:solidFill>
                <a:schemeClr val="tx1"/>
              </a:solidFill>
            </a:endParaRPr>
          </a:p>
        </p:txBody>
      </p:sp>
      <p:sp>
        <p:nvSpPr>
          <p:cNvPr id="82" name="타원 121"/>
          <p:cNvSpPr/>
          <p:nvPr/>
        </p:nvSpPr>
        <p:spPr>
          <a:xfrm>
            <a:off x="4376964" y="1248606"/>
            <a:ext cx="1386641" cy="326688"/>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u="sng" dirty="0" smtClean="0">
                <a:solidFill>
                  <a:schemeClr val="tx1"/>
                </a:solidFill>
              </a:rPr>
              <a:t>CACHE 3</a:t>
            </a:r>
            <a:endParaRPr lang="ko-KR" altLang="en-US" u="sng" dirty="0">
              <a:solidFill>
                <a:schemeClr val="tx1"/>
              </a:solidFill>
            </a:endParaRPr>
          </a:p>
        </p:txBody>
      </p:sp>
      <p:cxnSp>
        <p:nvCxnSpPr>
          <p:cNvPr id="83" name="Straight Connector 82"/>
          <p:cNvCxnSpPr>
            <a:stCxn id="81" idx="4"/>
            <a:endCxn id="78" idx="0"/>
          </p:cNvCxnSpPr>
          <p:nvPr/>
        </p:nvCxnSpPr>
        <p:spPr>
          <a:xfrm flipH="1">
            <a:off x="2771907" y="1575294"/>
            <a:ext cx="611045" cy="97221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81" idx="4"/>
            <a:endCxn id="79" idx="0"/>
          </p:cNvCxnSpPr>
          <p:nvPr/>
        </p:nvCxnSpPr>
        <p:spPr>
          <a:xfrm>
            <a:off x="3382952" y="1575294"/>
            <a:ext cx="1454500" cy="97221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4"/>
            <a:endCxn id="80" idx="0"/>
          </p:cNvCxnSpPr>
          <p:nvPr/>
        </p:nvCxnSpPr>
        <p:spPr>
          <a:xfrm>
            <a:off x="5070285" y="1575294"/>
            <a:ext cx="1876904" cy="947974"/>
          </a:xfrm>
          <a:prstGeom prst="straightConnector1">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2" idx="4"/>
            <a:endCxn id="80" idx="0"/>
          </p:cNvCxnSpPr>
          <p:nvPr/>
        </p:nvCxnSpPr>
        <p:spPr>
          <a:xfrm>
            <a:off x="5070285" y="1575294"/>
            <a:ext cx="1876904" cy="947974"/>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2771906" y="1575294"/>
            <a:ext cx="2298378" cy="972215"/>
            <a:chOff x="5673641" y="2284456"/>
            <a:chExt cx="2388521" cy="1610856"/>
          </a:xfrm>
        </p:grpSpPr>
        <p:cxnSp>
          <p:nvCxnSpPr>
            <p:cNvPr id="88" name="Straight Arrow Connector 87"/>
            <p:cNvCxnSpPr>
              <a:stCxn id="82" idx="4"/>
              <a:endCxn id="79" idx="0"/>
            </p:cNvCxnSpPr>
            <p:nvPr/>
          </p:nvCxnSpPr>
          <p:spPr>
            <a:xfrm flipH="1">
              <a:off x="7842250" y="2284456"/>
              <a:ext cx="219912" cy="1610856"/>
            </a:xfrm>
            <a:prstGeom prst="straightConnector1">
              <a:avLst/>
            </a:prstGeom>
            <a:ln w="38100">
              <a:solidFill>
                <a:schemeClr val="accent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2" idx="4"/>
            </p:cNvCxnSpPr>
            <p:nvPr/>
          </p:nvCxnSpPr>
          <p:spPr>
            <a:xfrm flipH="1">
              <a:off x="5673641" y="2284456"/>
              <a:ext cx="2388520" cy="1610856"/>
            </a:xfrm>
            <a:prstGeom prst="straightConnector1">
              <a:avLst/>
            </a:prstGeom>
            <a:ln w="38100">
              <a:solidFill>
                <a:schemeClr val="accent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91" name="직사각형 113"/>
          <p:cNvSpPr/>
          <p:nvPr/>
        </p:nvSpPr>
        <p:spPr>
          <a:xfrm>
            <a:off x="3412533" y="1025993"/>
            <a:ext cx="400334" cy="189443"/>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u="sng" dirty="0" smtClean="0">
                <a:solidFill>
                  <a:schemeClr val="tx1"/>
                </a:solidFill>
              </a:rPr>
              <a:t>B </a:t>
            </a:r>
            <a:endParaRPr lang="ko-KR" altLang="en-US" u="sng" dirty="0">
              <a:solidFill>
                <a:schemeClr val="tx1"/>
              </a:solidFill>
            </a:endParaRPr>
          </a:p>
        </p:txBody>
      </p:sp>
      <p:sp>
        <p:nvSpPr>
          <p:cNvPr id="92" name="직사각형 112"/>
          <p:cNvSpPr/>
          <p:nvPr/>
        </p:nvSpPr>
        <p:spPr>
          <a:xfrm>
            <a:off x="2976473" y="1026842"/>
            <a:ext cx="406480" cy="182259"/>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u="sng" dirty="0" smtClean="0">
                <a:solidFill>
                  <a:schemeClr val="tx1"/>
                </a:solidFill>
              </a:rPr>
              <a:t>A</a:t>
            </a:r>
            <a:endParaRPr lang="ko-KR" altLang="en-US" u="sng" dirty="0">
              <a:solidFill>
                <a:schemeClr val="tx1"/>
              </a:solidFill>
            </a:endParaRPr>
          </a:p>
        </p:txBody>
      </p:sp>
      <p:cxnSp>
        <p:nvCxnSpPr>
          <p:cNvPr id="30" name="Straight Arrow Connector 29"/>
          <p:cNvCxnSpPr>
            <a:stCxn id="81" idx="4"/>
          </p:cNvCxnSpPr>
          <p:nvPr/>
        </p:nvCxnSpPr>
        <p:spPr>
          <a:xfrm flipH="1">
            <a:off x="2802687" y="1575294"/>
            <a:ext cx="580265" cy="972215"/>
          </a:xfrm>
          <a:prstGeom prst="straightConnector1">
            <a:avLst/>
          </a:prstGeom>
          <a:ln w="38100">
            <a:solidFill>
              <a:schemeClr val="accent2">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3" name="직사각형 113"/>
          <p:cNvSpPr/>
          <p:nvPr/>
        </p:nvSpPr>
        <p:spPr>
          <a:xfrm>
            <a:off x="5070285" y="1019658"/>
            <a:ext cx="400334" cy="189443"/>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u="sng" dirty="0" smtClean="0">
                <a:solidFill>
                  <a:schemeClr val="tx1"/>
                </a:solidFill>
              </a:rPr>
              <a:t>B </a:t>
            </a:r>
            <a:endParaRPr lang="ko-KR" altLang="en-US" u="sng" dirty="0">
              <a:solidFill>
                <a:schemeClr val="tx1"/>
              </a:solidFill>
            </a:endParaRPr>
          </a:p>
        </p:txBody>
      </p:sp>
      <p:sp>
        <p:nvSpPr>
          <p:cNvPr id="34" name="직사각형 112"/>
          <p:cNvSpPr/>
          <p:nvPr/>
        </p:nvSpPr>
        <p:spPr>
          <a:xfrm>
            <a:off x="4634225" y="1020507"/>
            <a:ext cx="406480" cy="182259"/>
          </a:xfrm>
          <a:prstGeom prst="rect">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u="sng" dirty="0" smtClean="0">
                <a:solidFill>
                  <a:schemeClr val="tx1"/>
                </a:solidFill>
              </a:rPr>
              <a:t>A</a:t>
            </a:r>
            <a:endParaRPr lang="ko-KR" altLang="en-US" u="sng" dirty="0">
              <a:solidFill>
                <a:schemeClr val="tx1"/>
              </a:solidFill>
            </a:endParaRPr>
          </a:p>
        </p:txBody>
      </p:sp>
    </p:spTree>
    <p:extLst>
      <p:ext uri="{BB962C8B-B14F-4D97-AF65-F5344CB8AC3E}">
        <p14:creationId xmlns:p14="http://schemas.microsoft.com/office/powerpoint/2010/main" val="1647261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3" name="Straight Connector 112"/>
          <p:cNvCxnSpPr/>
          <p:nvPr/>
        </p:nvCxnSpPr>
        <p:spPr>
          <a:xfrm>
            <a:off x="4612011" y="1775915"/>
            <a:ext cx="23683" cy="4700633"/>
          </a:xfrm>
          <a:prstGeom prst="line">
            <a:avLst/>
          </a:prstGeom>
          <a:ln w="19050">
            <a:solidFill>
              <a:srgbClr val="FF0000"/>
            </a:solidFill>
            <a:prstDash val="lgDashDot"/>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237200" y="953902"/>
            <a:ext cx="7891721" cy="1303876"/>
          </a:xfrm>
        </p:spPr>
        <p:txBody>
          <a:bodyPr>
            <a:normAutofit/>
          </a:bodyPr>
          <a:lstStyle/>
          <a:p>
            <a:r>
              <a:rPr lang="en-US" sz="1800" b="1" dirty="0" smtClean="0">
                <a:ea typeface="ＭＳ Ｐゴシック" charset="0"/>
                <a:cs typeface="Arial" charset="0"/>
              </a:rPr>
              <a:t>Orthogonal Fractional Streams</a:t>
            </a:r>
            <a:endParaRPr lang="en-US" sz="1800" dirty="0">
              <a:ea typeface="ＭＳ Ｐゴシック" charset="0"/>
              <a:cs typeface="Arial" charset="0"/>
            </a:endParaRPr>
          </a:p>
          <a:p>
            <a:pPr lvl="1"/>
            <a:endParaRPr lang="en-US" sz="1800" dirty="0">
              <a:ea typeface="ＭＳ Ｐゴシック" charset="0"/>
              <a:cs typeface="Arial" charset="0"/>
            </a:endParaRPr>
          </a:p>
          <a:p>
            <a:pPr lvl="1"/>
            <a:endParaRPr lang="en-US" sz="1800" dirty="0" smtClean="0">
              <a:ea typeface="ＭＳ Ｐゴシック" charset="0"/>
              <a:cs typeface="Arial" charset="0"/>
            </a:endParaRPr>
          </a:p>
          <a:p>
            <a:pPr lvl="1"/>
            <a:endParaRPr lang="en-US" sz="1800" dirty="0">
              <a:ea typeface="ＭＳ Ｐゴシック" charset="0"/>
              <a:cs typeface="Arial" charset="0"/>
            </a:endParaRPr>
          </a:p>
          <a:p>
            <a:pPr lvl="1"/>
            <a:endParaRPr lang="en-US" sz="1800" dirty="0" smtClean="0">
              <a:ea typeface="ＭＳ Ｐゴシック" charset="0"/>
              <a:cs typeface="Arial" charset="0"/>
            </a:endParaRPr>
          </a:p>
          <a:p>
            <a:pPr lvl="1"/>
            <a:endParaRPr lang="en-US" sz="1800" dirty="0">
              <a:ea typeface="ＭＳ Ｐゴシック" charset="0"/>
              <a:cs typeface="Arial" charset="0"/>
            </a:endParaRPr>
          </a:p>
          <a:p>
            <a:pPr lvl="1"/>
            <a:endParaRPr lang="en-US" sz="1800" dirty="0" smtClean="0">
              <a:ea typeface="ＭＳ Ｐゴシック" charset="0"/>
              <a:cs typeface="Arial" charset="0"/>
            </a:endParaRPr>
          </a:p>
          <a:p>
            <a:pPr lvl="1"/>
            <a:endParaRPr lang="en-US" sz="1800" dirty="0" smtClean="0">
              <a:ea typeface="ＭＳ Ｐゴシック" charset="0"/>
              <a:cs typeface="Arial" charset="0"/>
            </a:endParaRPr>
          </a:p>
          <a:p>
            <a:pPr lvl="1"/>
            <a:endParaRPr lang="en-US" sz="1800" dirty="0">
              <a:ea typeface="ＭＳ Ｐゴシック" charset="0"/>
              <a:cs typeface="Arial" charset="0"/>
            </a:endParaRPr>
          </a:p>
          <a:p>
            <a:pPr lvl="1"/>
            <a:endParaRPr lang="en-US" sz="1800" dirty="0" smtClean="0">
              <a:ea typeface="ＭＳ Ｐゴシック" charset="0"/>
              <a:cs typeface="Arial" charset="0"/>
            </a:endParaRPr>
          </a:p>
          <a:p>
            <a:pPr lvl="1"/>
            <a:endParaRPr lang="en-US" sz="1800" dirty="0">
              <a:ea typeface="ＭＳ Ｐゴシック" charset="0"/>
              <a:cs typeface="Arial" charset="0"/>
            </a:endParaRPr>
          </a:p>
        </p:txBody>
      </p:sp>
      <p:sp>
        <p:nvSpPr>
          <p:cNvPr id="2" name="Title 1"/>
          <p:cNvSpPr>
            <a:spLocks noGrp="1"/>
          </p:cNvSpPr>
          <p:nvPr>
            <p:ph type="title"/>
          </p:nvPr>
        </p:nvSpPr>
        <p:spPr/>
        <p:txBody>
          <a:bodyPr/>
          <a:lstStyle/>
          <a:p>
            <a:r>
              <a:rPr lang="en-US" dirty="0" smtClean="0"/>
              <a:t>Challenge 1 : Coding Scheme For Streaming</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14</a:t>
            </a:fld>
            <a:r>
              <a:rPr lang="en-US" smtClean="0"/>
              <a:t>/25</a:t>
            </a:r>
            <a:endParaRPr lang="en-US" dirty="0"/>
          </a:p>
        </p:txBody>
      </p:sp>
      <p:sp>
        <p:nvSpPr>
          <p:cNvPr id="108" name="Rectangle 107"/>
          <p:cNvSpPr/>
          <p:nvPr/>
        </p:nvSpPr>
        <p:spPr>
          <a:xfrm>
            <a:off x="54956" y="1338199"/>
            <a:ext cx="4458490" cy="369332"/>
          </a:xfrm>
          <a:prstGeom prst="rect">
            <a:avLst/>
          </a:prstGeom>
        </p:spPr>
        <p:txBody>
          <a:bodyPr wrap="square">
            <a:spAutoFit/>
          </a:bodyPr>
          <a:lstStyle/>
          <a:p>
            <a:pPr lvl="1"/>
            <a:r>
              <a:rPr lang="en-US" dirty="0">
                <a:latin typeface="Times New Roman" pitchFamily="18" charset="0"/>
                <a:ea typeface="ＭＳ Ｐゴシック" charset="0"/>
                <a:cs typeface="Times New Roman" pitchFamily="18" charset="0"/>
              </a:rPr>
              <a:t>-</a:t>
            </a:r>
            <a:r>
              <a:rPr lang="en-US" dirty="0" smtClean="0">
                <a:latin typeface="Times New Roman" pitchFamily="18" charset="0"/>
                <a:ea typeface="ＭＳ Ｐゴシック" charset="0"/>
                <a:cs typeface="Times New Roman" pitchFamily="18" charset="0"/>
              </a:rPr>
              <a:t>Apply code to a short part of a video.</a:t>
            </a:r>
            <a:endParaRPr lang="en-US" dirty="0">
              <a:latin typeface="Times New Roman" pitchFamily="18" charset="0"/>
              <a:ea typeface="ＭＳ Ｐゴシック" charset="0"/>
              <a:cs typeface="Times New Roman" pitchFamily="18" charset="0"/>
            </a:endParaRPr>
          </a:p>
        </p:txBody>
      </p:sp>
      <p:grpSp>
        <p:nvGrpSpPr>
          <p:cNvPr id="10" name="Group 9"/>
          <p:cNvGrpSpPr/>
          <p:nvPr/>
        </p:nvGrpSpPr>
        <p:grpSpPr>
          <a:xfrm>
            <a:off x="4277402" y="1610453"/>
            <a:ext cx="4441282" cy="1517242"/>
            <a:chOff x="4272051" y="1741483"/>
            <a:chExt cx="4441282" cy="1517242"/>
          </a:xfrm>
        </p:grpSpPr>
        <p:grpSp>
          <p:nvGrpSpPr>
            <p:cNvPr id="111" name="Group 110"/>
            <p:cNvGrpSpPr/>
            <p:nvPr/>
          </p:nvGrpSpPr>
          <p:grpSpPr>
            <a:xfrm>
              <a:off x="4272051" y="1824228"/>
              <a:ext cx="4441282" cy="1434497"/>
              <a:chOff x="4272051" y="2564998"/>
              <a:chExt cx="4441282" cy="1434497"/>
            </a:xfrm>
          </p:grpSpPr>
          <p:sp>
            <p:nvSpPr>
              <p:cNvPr id="105" name="Right Arrow 104"/>
              <p:cNvSpPr/>
              <p:nvPr/>
            </p:nvSpPr>
            <p:spPr>
              <a:xfrm>
                <a:off x="4272051" y="3046731"/>
                <a:ext cx="709298" cy="387670"/>
              </a:xfrm>
              <a:prstGeom prst="rightArrow">
                <a:avLst>
                  <a:gd name="adj1" fmla="val 26704"/>
                  <a:gd name="adj2" fmla="val 6164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4272051" y="3422344"/>
                <a:ext cx="667170" cy="369332"/>
              </a:xfrm>
              <a:prstGeom prst="rect">
                <a:avLst/>
              </a:prstGeom>
              <a:solidFill>
                <a:schemeClr val="bg1"/>
              </a:solidFill>
              <a:ln>
                <a:solidFill>
                  <a:schemeClr val="tx1"/>
                </a:solidFill>
              </a:ln>
            </p:spPr>
            <p:txBody>
              <a:bodyPr wrap="none" rtlCol="0">
                <a:spAutoFit/>
              </a:bodyPr>
              <a:lstStyle/>
              <a:p>
                <a:r>
                  <a:rPr lang="en-US" dirty="0" smtClean="0"/>
                  <a:t>Code</a:t>
                </a:r>
                <a:endParaRPr lang="en-US" dirty="0"/>
              </a:p>
            </p:txBody>
          </p:sp>
          <p:sp>
            <p:nvSpPr>
              <p:cNvPr id="129" name="Rectangle 128"/>
              <p:cNvSpPr/>
              <p:nvPr/>
            </p:nvSpPr>
            <p:spPr>
              <a:xfrm>
                <a:off x="5494110" y="2570978"/>
                <a:ext cx="278927" cy="207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5921888" y="2570978"/>
                <a:ext cx="278927" cy="20761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6349074" y="2566093"/>
                <a:ext cx="278927" cy="2076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5490564" y="2861250"/>
                <a:ext cx="278927" cy="207611"/>
              </a:xfrm>
              <a:prstGeom prst="rect">
                <a:avLst/>
              </a:prstGeom>
              <a:solidFill>
                <a:srgbClr val="CC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5924214" y="3443252"/>
                <a:ext cx="278927" cy="2076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6773919" y="2857326"/>
                <a:ext cx="278927" cy="207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5926744" y="2861250"/>
                <a:ext cx="278927" cy="20761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6349074" y="2868552"/>
                <a:ext cx="278927" cy="2076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5494021" y="3160411"/>
                <a:ext cx="278927" cy="2076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6327323" y="3158017"/>
                <a:ext cx="278927" cy="207611"/>
              </a:xfrm>
              <a:prstGeom prst="rect">
                <a:avLst/>
              </a:prstGeom>
              <a:solidFill>
                <a:srgbClr val="CC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5916345" y="3165910"/>
                <a:ext cx="278927" cy="207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7191082" y="3454512"/>
                <a:ext cx="278927" cy="20761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7609747" y="2567234"/>
                <a:ext cx="278927" cy="20761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8014897" y="2574123"/>
                <a:ext cx="278927" cy="207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7191007" y="2570617"/>
                <a:ext cx="278927" cy="20761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183644" y="2859276"/>
                <a:ext cx="278927" cy="207611"/>
              </a:xfrm>
              <a:prstGeom prst="rect">
                <a:avLst/>
              </a:prstGeom>
              <a:solidFill>
                <a:srgbClr val="CC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7607541" y="2859276"/>
                <a:ext cx="278927" cy="20761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8004498" y="3154621"/>
                <a:ext cx="278927" cy="207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586049" y="3166531"/>
                <a:ext cx="278927" cy="20761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8417624" y="3165910"/>
                <a:ext cx="278927" cy="20761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764064" y="3434776"/>
                <a:ext cx="278927" cy="20761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6349210" y="3439651"/>
                <a:ext cx="278927" cy="2076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8419717" y="3454541"/>
                <a:ext cx="278927" cy="20761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5501890" y="3438215"/>
                <a:ext cx="278927" cy="20761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8012367" y="3447543"/>
                <a:ext cx="278927" cy="207611"/>
              </a:xfrm>
              <a:prstGeom prst="rect">
                <a:avLst/>
              </a:prstGeom>
              <a:solidFill>
                <a:srgbClr val="CC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6773919" y="2564998"/>
                <a:ext cx="278927" cy="20761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8434406" y="2863755"/>
                <a:ext cx="278927" cy="20761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6757044" y="3162014"/>
                <a:ext cx="278927" cy="20761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8003608" y="2857263"/>
                <a:ext cx="278927" cy="20761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178049" y="3165910"/>
                <a:ext cx="278927" cy="20761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8417075" y="2568702"/>
                <a:ext cx="278927" cy="20761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7607217" y="3446065"/>
                <a:ext cx="278927" cy="2076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p:cNvSpPr txBox="1"/>
              <p:nvPr/>
            </p:nvSpPr>
            <p:spPr>
              <a:xfrm>
                <a:off x="6357944" y="3630163"/>
                <a:ext cx="1541640" cy="369332"/>
              </a:xfrm>
              <a:prstGeom prst="rect">
                <a:avLst/>
              </a:prstGeom>
              <a:noFill/>
            </p:spPr>
            <p:txBody>
              <a:bodyPr wrap="none" rtlCol="0">
                <a:spAutoFit/>
              </a:bodyPr>
              <a:lstStyle/>
              <a:p>
                <a:r>
                  <a:rPr lang="en-US" dirty="0" smtClean="0"/>
                  <a:t>Coded Packets</a:t>
                </a:r>
                <a:endParaRPr lang="en-US" dirty="0"/>
              </a:p>
            </p:txBody>
          </p:sp>
        </p:grpSp>
        <p:grpSp>
          <p:nvGrpSpPr>
            <p:cNvPr id="9" name="Group 8"/>
            <p:cNvGrpSpPr/>
            <p:nvPr/>
          </p:nvGrpSpPr>
          <p:grpSpPr>
            <a:xfrm>
              <a:off x="4664468" y="1741483"/>
              <a:ext cx="615240" cy="1443220"/>
              <a:chOff x="4664468" y="1741483"/>
              <a:chExt cx="615240" cy="1443220"/>
            </a:xfrm>
          </p:grpSpPr>
          <p:sp>
            <p:nvSpPr>
              <p:cNvPr id="8" name="Teardrop 7"/>
              <p:cNvSpPr/>
              <p:nvPr/>
            </p:nvSpPr>
            <p:spPr>
              <a:xfrm rot="11333232">
                <a:off x="4929641" y="1985075"/>
                <a:ext cx="150647" cy="112289"/>
              </a:xfrm>
              <a:prstGeom prst="teardrop">
                <a:avLst>
                  <a:gd name="adj" fmla="val 2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ardrop 167"/>
              <p:cNvSpPr/>
              <p:nvPr/>
            </p:nvSpPr>
            <p:spPr>
              <a:xfrm rot="11333232">
                <a:off x="4837958" y="1741483"/>
                <a:ext cx="150647" cy="112289"/>
              </a:xfrm>
              <a:prstGeom prst="teardrop">
                <a:avLst>
                  <a:gd name="adj" fmla="val 2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ardrop 169"/>
              <p:cNvSpPr/>
              <p:nvPr/>
            </p:nvSpPr>
            <p:spPr>
              <a:xfrm rot="11333232">
                <a:off x="4749196" y="2137475"/>
                <a:ext cx="150647" cy="112289"/>
              </a:xfrm>
              <a:prstGeom prst="teardrop">
                <a:avLst>
                  <a:gd name="adj" fmla="val 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ardrop 173"/>
              <p:cNvSpPr/>
              <p:nvPr/>
            </p:nvSpPr>
            <p:spPr>
              <a:xfrm rot="11333232">
                <a:off x="4946990" y="2213970"/>
                <a:ext cx="150647" cy="112289"/>
              </a:xfrm>
              <a:prstGeom prst="teardrop">
                <a:avLst>
                  <a:gd name="adj" fmla="val 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ardrop 174"/>
              <p:cNvSpPr/>
              <p:nvPr/>
            </p:nvSpPr>
            <p:spPr>
              <a:xfrm rot="11333232">
                <a:off x="5098989" y="2404443"/>
                <a:ext cx="150647" cy="112289"/>
              </a:xfrm>
              <a:prstGeom prst="teardrop">
                <a:avLst>
                  <a:gd name="adj" fmla="val 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ardrop 177"/>
              <p:cNvSpPr/>
              <p:nvPr/>
            </p:nvSpPr>
            <p:spPr>
              <a:xfrm rot="11333232">
                <a:off x="4664468" y="1866191"/>
                <a:ext cx="210793" cy="215839"/>
              </a:xfrm>
              <a:prstGeom prst="teardrop">
                <a:avLst>
                  <a:gd name="adj" fmla="val 20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ardrop 178"/>
              <p:cNvSpPr/>
              <p:nvPr/>
            </p:nvSpPr>
            <p:spPr>
              <a:xfrm rot="11333232">
                <a:off x="5068915" y="2514246"/>
                <a:ext cx="210793" cy="215839"/>
              </a:xfrm>
              <a:prstGeom prst="teardrop">
                <a:avLst>
                  <a:gd name="adj" fmla="val 20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ardrop 179"/>
              <p:cNvSpPr/>
              <p:nvPr/>
            </p:nvSpPr>
            <p:spPr>
              <a:xfrm rot="13105916">
                <a:off x="5101106" y="2867038"/>
                <a:ext cx="146412" cy="154216"/>
              </a:xfrm>
              <a:prstGeom prst="teardrop">
                <a:avLst>
                  <a:gd name="adj" fmla="val 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ardrop 180"/>
              <p:cNvSpPr/>
              <p:nvPr/>
            </p:nvSpPr>
            <p:spPr>
              <a:xfrm rot="13105916">
                <a:off x="5042957" y="3030487"/>
                <a:ext cx="146412" cy="154216"/>
              </a:xfrm>
              <a:prstGeom prst="teardrop">
                <a:avLst>
                  <a:gd name="adj" fmla="val 20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134155" y="3239226"/>
            <a:ext cx="4129945" cy="3246705"/>
            <a:chOff x="134155" y="3239226"/>
            <a:chExt cx="4129945" cy="3246705"/>
          </a:xfrm>
        </p:grpSpPr>
        <p:grpSp>
          <p:nvGrpSpPr>
            <p:cNvPr id="114" name="Group 113"/>
            <p:cNvGrpSpPr/>
            <p:nvPr/>
          </p:nvGrpSpPr>
          <p:grpSpPr>
            <a:xfrm>
              <a:off x="134155" y="3934062"/>
              <a:ext cx="4129945" cy="2551869"/>
              <a:chOff x="134155" y="4985418"/>
              <a:chExt cx="4129945" cy="2551869"/>
            </a:xfrm>
          </p:grpSpPr>
          <p:sp>
            <p:nvSpPr>
              <p:cNvPr id="187" name="타원 117"/>
              <p:cNvSpPr/>
              <p:nvPr/>
            </p:nvSpPr>
            <p:spPr>
              <a:xfrm rot="10800000">
                <a:off x="490819" y="4985418"/>
                <a:ext cx="1255041" cy="8830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cxnSp>
            <p:nvCxnSpPr>
              <p:cNvPr id="189" name="Straight Arrow Connector 188"/>
              <p:cNvCxnSpPr>
                <a:stCxn id="187" idx="2"/>
              </p:cNvCxnSpPr>
              <p:nvPr/>
            </p:nvCxnSpPr>
            <p:spPr>
              <a:xfrm>
                <a:off x="1745860" y="5426918"/>
                <a:ext cx="84202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stCxn id="191" idx="6"/>
              </p:cNvCxnSpPr>
              <p:nvPr/>
            </p:nvCxnSpPr>
            <p:spPr>
              <a:xfrm>
                <a:off x="2976048" y="5405279"/>
                <a:ext cx="21988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Oval 190"/>
              <p:cNvSpPr/>
              <p:nvPr/>
            </p:nvSpPr>
            <p:spPr>
              <a:xfrm>
                <a:off x="2589315" y="5231240"/>
                <a:ext cx="386733" cy="3480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rPr>
                  <a:t>+</a:t>
                </a:r>
                <a:endParaRPr lang="en-US" sz="4000" b="1" dirty="0">
                  <a:solidFill>
                    <a:schemeClr val="tx1"/>
                  </a:solidFill>
                </a:endParaRPr>
              </a:p>
            </p:txBody>
          </p:sp>
          <p:sp>
            <p:nvSpPr>
              <p:cNvPr id="36" name="Rectangle 35"/>
              <p:cNvSpPr/>
              <p:nvPr/>
            </p:nvSpPr>
            <p:spPr>
              <a:xfrm>
                <a:off x="134155" y="6613957"/>
                <a:ext cx="3901966" cy="923330"/>
              </a:xfrm>
              <a:prstGeom prst="rect">
                <a:avLst/>
              </a:prstGeom>
            </p:spPr>
            <p:txBody>
              <a:bodyPr wrap="square">
                <a:spAutoFit/>
              </a:bodyPr>
              <a:lstStyle/>
              <a:p>
                <a:pPr lvl="1"/>
                <a:r>
                  <a:rPr lang="en-US" dirty="0" smtClean="0">
                    <a:latin typeface="Times New Roman" pitchFamily="18" charset="0"/>
                    <a:ea typeface="ＭＳ Ｐゴシック" charset="0"/>
                    <a:cs typeface="Times New Roman" pitchFamily="18" charset="0"/>
                  </a:rPr>
                  <a:t>-Cache stores a part of packets.</a:t>
                </a:r>
              </a:p>
              <a:p>
                <a:pPr lvl="1"/>
                <a:r>
                  <a:rPr lang="en-US" dirty="0" smtClean="0">
                    <a:latin typeface="Times New Roman" pitchFamily="18" charset="0"/>
                    <a:ea typeface="ＭＳ Ｐゴシック" charset="0"/>
                    <a:cs typeface="Times New Roman" pitchFamily="18" charset="0"/>
                  </a:rPr>
                  <a:t>-Number of packets is determined</a:t>
                </a:r>
              </a:p>
              <a:p>
                <a:pPr lvl="1"/>
                <a:r>
                  <a:rPr lang="en-US" dirty="0" smtClean="0">
                    <a:latin typeface="Times New Roman" pitchFamily="18" charset="0"/>
                    <a:ea typeface="ＭＳ Ｐゴシック" charset="0"/>
                    <a:cs typeface="Times New Roman" pitchFamily="18" charset="0"/>
                  </a:rPr>
                  <a:t>by the storage fraction variable.</a:t>
                </a:r>
                <a:endParaRPr lang="en-US" dirty="0">
                  <a:latin typeface="Times New Roman" pitchFamily="18" charset="0"/>
                  <a:ea typeface="ＭＳ Ｐゴシック" charset="0"/>
                  <a:cs typeface="Times New Roman" pitchFamily="18" charset="0"/>
                </a:endParaRPr>
              </a:p>
            </p:txBody>
          </p:sp>
          <p:sp>
            <p:nvSpPr>
              <p:cNvPr id="192" name="타원 117"/>
              <p:cNvSpPr/>
              <p:nvPr/>
            </p:nvSpPr>
            <p:spPr>
              <a:xfrm rot="10800000">
                <a:off x="1332844" y="5579318"/>
                <a:ext cx="1255041" cy="8830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cxnSp>
            <p:nvCxnSpPr>
              <p:cNvPr id="193" name="Straight Arrow Connector 192"/>
              <p:cNvCxnSpPr>
                <a:stCxn id="192" idx="2"/>
              </p:cNvCxnSpPr>
              <p:nvPr/>
            </p:nvCxnSpPr>
            <p:spPr>
              <a:xfrm flipV="1">
                <a:off x="2587885" y="5579318"/>
                <a:ext cx="248373" cy="4415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4" name="Group 193"/>
              <p:cNvGrpSpPr/>
              <p:nvPr/>
            </p:nvGrpSpPr>
            <p:grpSpPr>
              <a:xfrm>
                <a:off x="1962337" y="6094119"/>
                <a:ext cx="489972" cy="311723"/>
                <a:chOff x="3376818" y="3315106"/>
                <a:chExt cx="781877" cy="497435"/>
              </a:xfrm>
            </p:grpSpPr>
            <p:sp>
              <p:nvSpPr>
                <p:cNvPr id="195" name="Rectangle 194"/>
                <p:cNvSpPr/>
                <p:nvPr/>
              </p:nvSpPr>
              <p:spPr>
                <a:xfrm>
                  <a:off x="3376818" y="3315106"/>
                  <a:ext cx="776577" cy="49050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p:cNvCxnSpPr/>
                <p:nvPr/>
              </p:nvCxnSpPr>
              <p:spPr>
                <a:xfrm flipV="1">
                  <a:off x="3382118" y="3567286"/>
                  <a:ext cx="776577" cy="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3770407" y="3322032"/>
                  <a:ext cx="0" cy="49050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p:nvGrpSpPr>
            <p:grpSpPr>
              <a:xfrm>
                <a:off x="1612352" y="5748208"/>
                <a:ext cx="554520" cy="350251"/>
                <a:chOff x="2527677" y="3340275"/>
                <a:chExt cx="776577" cy="490509"/>
              </a:xfrm>
            </p:grpSpPr>
            <p:pic>
              <p:nvPicPr>
                <p:cNvPr id="199" name="Picture 6" descr="http://quakesos.sosearthquakesvz.netdna-cdn.com/wp-content/uploads/2011/02/lecture-cla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583" y="3357931"/>
                  <a:ext cx="720767" cy="4728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00" name="Straight Connector 199"/>
                <p:cNvCxnSpPr/>
                <p:nvPr/>
              </p:nvCxnSpPr>
              <p:spPr>
                <a:xfrm flipV="1">
                  <a:off x="2527677" y="3585529"/>
                  <a:ext cx="776577" cy="1"/>
                </a:xfrm>
                <a:prstGeom prst="line">
                  <a:avLst/>
                </a:prstGeom>
                <a:ln w="28575">
                  <a:solidFill>
                    <a:srgbClr val="000050"/>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915966" y="3340275"/>
                  <a:ext cx="0" cy="490509"/>
                </a:xfrm>
                <a:prstGeom prst="line">
                  <a:avLst/>
                </a:prstGeom>
                <a:ln w="28575">
                  <a:solidFill>
                    <a:srgbClr val="000050"/>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p:nvGrpSpPr>
            <p:grpSpPr>
              <a:xfrm>
                <a:off x="1087858" y="5488345"/>
                <a:ext cx="489972" cy="311723"/>
                <a:chOff x="3376818" y="3315106"/>
                <a:chExt cx="781877" cy="497435"/>
              </a:xfrm>
            </p:grpSpPr>
            <p:sp>
              <p:nvSpPr>
                <p:cNvPr id="203" name="Rectangle 202"/>
                <p:cNvSpPr/>
                <p:nvPr/>
              </p:nvSpPr>
              <p:spPr>
                <a:xfrm>
                  <a:off x="3376818" y="3315106"/>
                  <a:ext cx="776577" cy="4905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p:cNvCxnSpPr/>
                <p:nvPr/>
              </p:nvCxnSpPr>
              <p:spPr>
                <a:xfrm flipV="1">
                  <a:off x="3382118" y="3567286"/>
                  <a:ext cx="776577" cy="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3770407" y="3322032"/>
                  <a:ext cx="0" cy="49050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p:nvGrpSpPr>
            <p:grpSpPr>
              <a:xfrm>
                <a:off x="737873" y="5142434"/>
                <a:ext cx="554520" cy="350251"/>
                <a:chOff x="2527677" y="3340275"/>
                <a:chExt cx="776577" cy="490509"/>
              </a:xfrm>
            </p:grpSpPr>
            <p:pic>
              <p:nvPicPr>
                <p:cNvPr id="207" name="Picture 6" descr="http://quakesos.sosearthquakesvz.netdna-cdn.com/wp-content/uploads/2011/02/lecture-cla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583" y="3357931"/>
                  <a:ext cx="720767" cy="4728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08" name="Straight Connector 207"/>
                <p:cNvCxnSpPr/>
                <p:nvPr/>
              </p:nvCxnSpPr>
              <p:spPr>
                <a:xfrm flipV="1">
                  <a:off x="2527677" y="3585529"/>
                  <a:ext cx="776577" cy="1"/>
                </a:xfrm>
                <a:prstGeom prst="line">
                  <a:avLst/>
                </a:prstGeom>
                <a:ln w="28575">
                  <a:solidFill>
                    <a:srgbClr val="000050"/>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2915966" y="3340275"/>
                  <a:ext cx="0" cy="490509"/>
                </a:xfrm>
                <a:prstGeom prst="line">
                  <a:avLst/>
                </a:prstGeom>
                <a:ln w="28575">
                  <a:solidFill>
                    <a:srgbClr val="000050"/>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p:nvGrpSpPr>
            <p:grpSpPr>
              <a:xfrm>
                <a:off x="3195932" y="5046704"/>
                <a:ext cx="1068168" cy="964401"/>
                <a:chOff x="827304" y="2101940"/>
                <a:chExt cx="2385335" cy="2129267"/>
              </a:xfrm>
            </p:grpSpPr>
            <p:sp>
              <p:nvSpPr>
                <p:cNvPr id="211" name="Rectangle 210"/>
                <p:cNvSpPr/>
                <p:nvPr/>
              </p:nvSpPr>
              <p:spPr>
                <a:xfrm>
                  <a:off x="1722506" y="2101940"/>
                  <a:ext cx="1490133" cy="93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1464508" y="2501268"/>
                  <a:ext cx="1490133" cy="930573"/>
                </a:xfrm>
                <a:prstGeom prst="rect">
                  <a:avLst/>
                </a:prstGeom>
                <a:solidFill>
                  <a:schemeClr val="bg1"/>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1213404" y="2868844"/>
                  <a:ext cx="1490133" cy="93057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4" name="Group 213"/>
                <p:cNvGrpSpPr/>
                <p:nvPr/>
              </p:nvGrpSpPr>
              <p:grpSpPr>
                <a:xfrm>
                  <a:off x="827304" y="3300634"/>
                  <a:ext cx="1490133" cy="930573"/>
                  <a:chOff x="257365" y="4237166"/>
                  <a:chExt cx="1490133" cy="930573"/>
                </a:xfrm>
              </p:grpSpPr>
              <p:sp>
                <p:nvSpPr>
                  <p:cNvPr id="215" name="Rectangle 214"/>
                  <p:cNvSpPr/>
                  <p:nvPr/>
                </p:nvSpPr>
                <p:spPr>
                  <a:xfrm>
                    <a:off x="257365" y="4237166"/>
                    <a:ext cx="1490133" cy="93057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Picture 6" descr="http://quakesos.sosearthquakesvz.netdna-cdn.com/wp-content/uploads/2011/02/lecture-cla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70" y="4270664"/>
                    <a:ext cx="1383042" cy="89707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17" name="TextBox 216"/>
              <p:cNvSpPr txBox="1"/>
              <p:nvPr/>
            </p:nvSpPr>
            <p:spPr>
              <a:xfrm>
                <a:off x="1880163" y="5069352"/>
                <a:ext cx="542136" cy="338554"/>
              </a:xfrm>
              <a:prstGeom prst="rect">
                <a:avLst/>
              </a:prstGeom>
              <a:noFill/>
            </p:spPr>
            <p:txBody>
              <a:bodyPr wrap="none" rtlCol="0">
                <a:spAutoFit/>
              </a:bodyPr>
              <a:lstStyle/>
              <a:p>
                <a:r>
                  <a:rPr lang="en-US" sz="1600" b="1" dirty="0" smtClean="0">
                    <a:solidFill>
                      <a:srgbClr val="153CFF"/>
                    </a:solidFill>
                  </a:rPr>
                  <a:t>50%</a:t>
                </a:r>
                <a:endParaRPr lang="en-US" b="1" dirty="0">
                  <a:solidFill>
                    <a:srgbClr val="153CFF"/>
                  </a:solidFill>
                </a:endParaRPr>
              </a:p>
            </p:txBody>
          </p:sp>
          <p:sp>
            <p:nvSpPr>
              <p:cNvPr id="218" name="TextBox 217"/>
              <p:cNvSpPr txBox="1"/>
              <p:nvPr/>
            </p:nvSpPr>
            <p:spPr>
              <a:xfrm>
                <a:off x="2595148" y="5929637"/>
                <a:ext cx="542136" cy="338554"/>
              </a:xfrm>
              <a:prstGeom prst="rect">
                <a:avLst/>
              </a:prstGeom>
              <a:noFill/>
            </p:spPr>
            <p:txBody>
              <a:bodyPr wrap="none" rtlCol="0">
                <a:spAutoFit/>
              </a:bodyPr>
              <a:lstStyle/>
              <a:p>
                <a:r>
                  <a:rPr lang="en-US" sz="1600" b="1" dirty="0" smtClean="0">
                    <a:solidFill>
                      <a:srgbClr val="153CFF"/>
                    </a:solidFill>
                  </a:rPr>
                  <a:t>50%</a:t>
                </a:r>
                <a:endParaRPr lang="en-US" b="1" dirty="0">
                  <a:solidFill>
                    <a:srgbClr val="153CFF"/>
                  </a:solidFill>
                </a:endParaRPr>
              </a:p>
            </p:txBody>
          </p:sp>
          <p:sp>
            <p:nvSpPr>
              <p:cNvPr id="219" name="TextBox 218"/>
              <p:cNvSpPr txBox="1"/>
              <p:nvPr/>
            </p:nvSpPr>
            <p:spPr>
              <a:xfrm>
                <a:off x="2967449" y="5064126"/>
                <a:ext cx="542136" cy="338554"/>
              </a:xfrm>
              <a:prstGeom prst="rect">
                <a:avLst/>
              </a:prstGeom>
              <a:noFill/>
            </p:spPr>
            <p:txBody>
              <a:bodyPr wrap="none" rtlCol="0">
                <a:spAutoFit/>
              </a:bodyPr>
              <a:lstStyle/>
              <a:p>
                <a:r>
                  <a:rPr lang="en-US" sz="1600" b="1" dirty="0" smtClean="0">
                    <a:solidFill>
                      <a:srgbClr val="153CFF"/>
                    </a:solidFill>
                  </a:rPr>
                  <a:t>75%</a:t>
                </a:r>
                <a:endParaRPr lang="en-US" b="1" dirty="0">
                  <a:solidFill>
                    <a:srgbClr val="153CFF"/>
                  </a:solidFill>
                </a:endParaRPr>
              </a:p>
            </p:txBody>
          </p:sp>
        </p:grpSp>
        <p:grpSp>
          <p:nvGrpSpPr>
            <p:cNvPr id="17" name="Group 16"/>
            <p:cNvGrpSpPr/>
            <p:nvPr/>
          </p:nvGrpSpPr>
          <p:grpSpPr>
            <a:xfrm>
              <a:off x="2102532" y="3239226"/>
              <a:ext cx="1258045" cy="606003"/>
              <a:chOff x="2116311" y="3114625"/>
              <a:chExt cx="1258045" cy="606003"/>
            </a:xfrm>
          </p:grpSpPr>
          <p:sp>
            <p:nvSpPr>
              <p:cNvPr id="184" name="Right Arrow 183"/>
              <p:cNvSpPr/>
              <p:nvPr/>
            </p:nvSpPr>
            <p:spPr>
              <a:xfrm rot="6421332">
                <a:off x="2007144" y="3223792"/>
                <a:ext cx="606003" cy="387670"/>
              </a:xfrm>
              <a:prstGeom prst="rightArrow">
                <a:avLst>
                  <a:gd name="adj1" fmla="val 26704"/>
                  <a:gd name="adj2" fmla="val 6164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452309" y="3258725"/>
                <a:ext cx="922047" cy="369332"/>
              </a:xfrm>
              <a:prstGeom prst="rect">
                <a:avLst/>
              </a:prstGeom>
              <a:noFill/>
            </p:spPr>
            <p:txBody>
              <a:bodyPr wrap="none" rtlCol="0">
                <a:spAutoFit/>
              </a:bodyPr>
              <a:lstStyle/>
              <a:p>
                <a:r>
                  <a:rPr lang="en-US" dirty="0" smtClean="0"/>
                  <a:t>Caching</a:t>
                </a:r>
                <a:endParaRPr lang="en-US" dirty="0"/>
              </a:p>
            </p:txBody>
          </p:sp>
        </p:grpSp>
      </p:grpSp>
      <p:grpSp>
        <p:nvGrpSpPr>
          <p:cNvPr id="31" name="Group 30"/>
          <p:cNvGrpSpPr/>
          <p:nvPr/>
        </p:nvGrpSpPr>
        <p:grpSpPr>
          <a:xfrm>
            <a:off x="4513446" y="3248370"/>
            <a:ext cx="4517665" cy="3214881"/>
            <a:chOff x="4513446" y="3248370"/>
            <a:chExt cx="4517665" cy="3214881"/>
          </a:xfrm>
        </p:grpSpPr>
        <p:grpSp>
          <p:nvGrpSpPr>
            <p:cNvPr id="116" name="Group 115"/>
            <p:cNvGrpSpPr/>
            <p:nvPr/>
          </p:nvGrpSpPr>
          <p:grpSpPr>
            <a:xfrm>
              <a:off x="4513446" y="3872080"/>
              <a:ext cx="4517665" cy="2591171"/>
              <a:chOff x="4513446" y="4997366"/>
              <a:chExt cx="4517665" cy="2591171"/>
            </a:xfrm>
          </p:grpSpPr>
          <p:sp>
            <p:nvSpPr>
              <p:cNvPr id="224" name="Rectangle 223"/>
              <p:cNvSpPr/>
              <p:nvPr/>
            </p:nvSpPr>
            <p:spPr>
              <a:xfrm>
                <a:off x="4513446" y="6665207"/>
                <a:ext cx="4517665" cy="923330"/>
              </a:xfrm>
              <a:prstGeom prst="rect">
                <a:avLst/>
              </a:prstGeom>
            </p:spPr>
            <p:txBody>
              <a:bodyPr wrap="square">
                <a:spAutoFit/>
              </a:bodyPr>
              <a:lstStyle/>
              <a:p>
                <a:pPr lvl="1"/>
                <a:r>
                  <a:rPr lang="en-US" dirty="0" smtClean="0">
                    <a:latin typeface="Times New Roman" pitchFamily="18" charset="0"/>
                    <a:ea typeface="ＭＳ Ｐゴシック" charset="0"/>
                    <a:cs typeface="Times New Roman" pitchFamily="18" charset="0"/>
                  </a:rPr>
                  <a:t>-Cache stores a part of </a:t>
                </a:r>
                <a:r>
                  <a:rPr lang="en-US" b="1" dirty="0" smtClean="0">
                    <a:latin typeface="Times New Roman" pitchFamily="18" charset="0"/>
                    <a:ea typeface="ＭＳ Ｐゴシック" charset="0"/>
                    <a:cs typeface="Times New Roman" pitchFamily="18" charset="0"/>
                  </a:rPr>
                  <a:t>CODED</a:t>
                </a:r>
                <a:r>
                  <a:rPr lang="en-US" dirty="0" smtClean="0">
                    <a:latin typeface="Times New Roman" pitchFamily="18" charset="0"/>
                    <a:ea typeface="ＭＳ Ｐゴシック" charset="0"/>
                    <a:cs typeface="Times New Roman" pitchFamily="18" charset="0"/>
                  </a:rPr>
                  <a:t> packets.</a:t>
                </a:r>
              </a:p>
              <a:p>
                <a:pPr lvl="1"/>
                <a:r>
                  <a:rPr lang="en-US" dirty="0" smtClean="0">
                    <a:latin typeface="Times New Roman" pitchFamily="18" charset="0"/>
                    <a:ea typeface="ＭＳ Ｐゴシック" charset="0"/>
                    <a:cs typeface="Times New Roman" pitchFamily="18" charset="0"/>
                  </a:rPr>
                  <a:t>-Number of packets is determined</a:t>
                </a:r>
              </a:p>
              <a:p>
                <a:pPr lvl="1"/>
                <a:r>
                  <a:rPr lang="en-US" dirty="0" smtClean="0">
                    <a:latin typeface="Times New Roman" pitchFamily="18" charset="0"/>
                    <a:ea typeface="ＭＳ Ｐゴシック" charset="0"/>
                    <a:cs typeface="Times New Roman" pitchFamily="18" charset="0"/>
                  </a:rPr>
                  <a:t>by the storage fraction variable.</a:t>
                </a:r>
                <a:endParaRPr lang="en-US" dirty="0">
                  <a:latin typeface="Times New Roman" pitchFamily="18" charset="0"/>
                  <a:ea typeface="ＭＳ Ｐゴシック" charset="0"/>
                  <a:cs typeface="Times New Roman" pitchFamily="18" charset="0"/>
                </a:endParaRPr>
              </a:p>
            </p:txBody>
          </p:sp>
          <p:grpSp>
            <p:nvGrpSpPr>
              <p:cNvPr id="115" name="Group 114"/>
              <p:cNvGrpSpPr/>
              <p:nvPr/>
            </p:nvGrpSpPr>
            <p:grpSpPr>
              <a:xfrm>
                <a:off x="4893750" y="4997366"/>
                <a:ext cx="4011748" cy="1476900"/>
                <a:chOff x="4893750" y="4997366"/>
                <a:chExt cx="4011748" cy="1476900"/>
              </a:xfrm>
            </p:grpSpPr>
            <p:sp>
              <p:nvSpPr>
                <p:cNvPr id="220" name="타원 117"/>
                <p:cNvSpPr/>
                <p:nvPr/>
              </p:nvSpPr>
              <p:spPr>
                <a:xfrm rot="10800000">
                  <a:off x="4893750" y="4997366"/>
                  <a:ext cx="1255041" cy="8830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cxnSp>
              <p:nvCxnSpPr>
                <p:cNvPr id="221" name="Straight Arrow Connector 220"/>
                <p:cNvCxnSpPr>
                  <a:stCxn id="220" idx="2"/>
                </p:cNvCxnSpPr>
                <p:nvPr/>
              </p:nvCxnSpPr>
              <p:spPr>
                <a:xfrm flipV="1">
                  <a:off x="6148791" y="5426918"/>
                  <a:ext cx="676439" cy="119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a:stCxn id="76" idx="3"/>
                </p:cNvCxnSpPr>
                <p:nvPr/>
              </p:nvCxnSpPr>
              <p:spPr>
                <a:xfrm>
                  <a:off x="7415130" y="5447052"/>
                  <a:ext cx="170919" cy="32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 name="타원 117"/>
                <p:cNvSpPr/>
                <p:nvPr/>
              </p:nvSpPr>
              <p:spPr>
                <a:xfrm rot="10800000">
                  <a:off x="5735775" y="5591266"/>
                  <a:ext cx="1255041" cy="8830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cxnSp>
              <p:nvCxnSpPr>
                <p:cNvPr id="226" name="Straight Arrow Connector 225"/>
                <p:cNvCxnSpPr>
                  <a:stCxn id="225" idx="2"/>
                  <a:endCxn id="76" idx="2"/>
                </p:cNvCxnSpPr>
                <p:nvPr/>
              </p:nvCxnSpPr>
              <p:spPr>
                <a:xfrm flipV="1">
                  <a:off x="6990816" y="5634053"/>
                  <a:ext cx="145796" cy="39871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0" name="TextBox 249"/>
                <p:cNvSpPr txBox="1"/>
                <p:nvPr/>
              </p:nvSpPr>
              <p:spPr>
                <a:xfrm>
                  <a:off x="6283094" y="5081300"/>
                  <a:ext cx="542136" cy="338554"/>
                </a:xfrm>
                <a:prstGeom prst="rect">
                  <a:avLst/>
                </a:prstGeom>
                <a:noFill/>
              </p:spPr>
              <p:txBody>
                <a:bodyPr wrap="none" rtlCol="0">
                  <a:spAutoFit/>
                </a:bodyPr>
                <a:lstStyle/>
                <a:p>
                  <a:r>
                    <a:rPr lang="en-US" sz="1600" b="1" dirty="0" smtClean="0">
                      <a:solidFill>
                        <a:srgbClr val="153CFF"/>
                      </a:solidFill>
                    </a:rPr>
                    <a:t>50%</a:t>
                  </a:r>
                  <a:endParaRPr lang="en-US" b="1" dirty="0">
                    <a:solidFill>
                      <a:srgbClr val="153CFF"/>
                    </a:solidFill>
                  </a:endParaRPr>
                </a:p>
              </p:txBody>
            </p:sp>
            <p:sp>
              <p:nvSpPr>
                <p:cNvPr id="251" name="TextBox 250"/>
                <p:cNvSpPr txBox="1"/>
                <p:nvPr/>
              </p:nvSpPr>
              <p:spPr>
                <a:xfrm>
                  <a:off x="6998079" y="5941585"/>
                  <a:ext cx="542136" cy="338554"/>
                </a:xfrm>
                <a:prstGeom prst="rect">
                  <a:avLst/>
                </a:prstGeom>
                <a:noFill/>
              </p:spPr>
              <p:txBody>
                <a:bodyPr wrap="none" rtlCol="0">
                  <a:spAutoFit/>
                </a:bodyPr>
                <a:lstStyle/>
                <a:p>
                  <a:r>
                    <a:rPr lang="en-US" sz="1600" b="1" dirty="0" smtClean="0">
                      <a:solidFill>
                        <a:srgbClr val="153CFF"/>
                      </a:solidFill>
                    </a:rPr>
                    <a:t>50%</a:t>
                  </a:r>
                  <a:endParaRPr lang="en-US" b="1" dirty="0">
                    <a:solidFill>
                      <a:srgbClr val="153CFF"/>
                    </a:solidFill>
                  </a:endParaRPr>
                </a:p>
              </p:txBody>
            </p:sp>
            <p:sp>
              <p:nvSpPr>
                <p:cNvPr id="252" name="TextBox 251"/>
                <p:cNvSpPr txBox="1"/>
                <p:nvPr/>
              </p:nvSpPr>
              <p:spPr>
                <a:xfrm>
                  <a:off x="7370380" y="5076074"/>
                  <a:ext cx="646331" cy="338554"/>
                </a:xfrm>
                <a:prstGeom prst="rect">
                  <a:avLst/>
                </a:prstGeom>
                <a:noFill/>
              </p:spPr>
              <p:txBody>
                <a:bodyPr wrap="none" rtlCol="0">
                  <a:spAutoFit/>
                </a:bodyPr>
                <a:lstStyle/>
                <a:p>
                  <a:r>
                    <a:rPr lang="en-US" sz="1600" b="1" dirty="0" smtClean="0">
                      <a:solidFill>
                        <a:srgbClr val="153CFF"/>
                      </a:solidFill>
                    </a:rPr>
                    <a:t>100%</a:t>
                  </a:r>
                  <a:endParaRPr lang="en-US" b="1" dirty="0">
                    <a:solidFill>
                      <a:srgbClr val="153CFF"/>
                    </a:solidFill>
                  </a:endParaRPr>
                </a:p>
              </p:txBody>
            </p:sp>
            <p:grpSp>
              <p:nvGrpSpPr>
                <p:cNvPr id="60" name="Group 59"/>
                <p:cNvGrpSpPr/>
                <p:nvPr/>
              </p:nvGrpSpPr>
              <p:grpSpPr>
                <a:xfrm>
                  <a:off x="4999457" y="5254974"/>
                  <a:ext cx="491107" cy="394077"/>
                  <a:chOff x="4954027" y="5121278"/>
                  <a:chExt cx="620472" cy="497883"/>
                </a:xfrm>
              </p:grpSpPr>
              <p:sp>
                <p:nvSpPr>
                  <p:cNvPr id="253" name="Rectangle 252"/>
                  <p:cNvSpPr/>
                  <p:nvPr/>
                </p:nvSpPr>
                <p:spPr>
                  <a:xfrm>
                    <a:off x="4957573" y="5121278"/>
                    <a:ext cx="278927" cy="207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p:cNvSpPr/>
                  <p:nvPr/>
                </p:nvSpPr>
                <p:spPr>
                  <a:xfrm>
                    <a:off x="5290716" y="5121278"/>
                    <a:ext cx="278927" cy="20761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p:cNvSpPr/>
                  <p:nvPr/>
                </p:nvSpPr>
                <p:spPr>
                  <a:xfrm>
                    <a:off x="4954027" y="5411550"/>
                    <a:ext cx="278927" cy="207611"/>
                  </a:xfrm>
                  <a:prstGeom prst="rect">
                    <a:avLst/>
                  </a:prstGeom>
                  <a:solidFill>
                    <a:srgbClr val="CC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5295572" y="5411550"/>
                    <a:ext cx="278927" cy="20761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534344" y="5242811"/>
                  <a:ext cx="508455" cy="399225"/>
                  <a:chOff x="4592936" y="5943228"/>
                  <a:chExt cx="544681" cy="427669"/>
                </a:xfrm>
              </p:grpSpPr>
              <p:sp>
                <p:nvSpPr>
                  <p:cNvPr id="261" name="Rectangle 260"/>
                  <p:cNvSpPr/>
                  <p:nvPr/>
                </p:nvSpPr>
                <p:spPr>
                  <a:xfrm>
                    <a:off x="4592936" y="5943228"/>
                    <a:ext cx="243868" cy="181516"/>
                  </a:xfrm>
                  <a:prstGeom prst="rect">
                    <a:avLst/>
                  </a:prstGeom>
                  <a:solidFill>
                    <a:srgbClr val="CC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4893749" y="6189381"/>
                    <a:ext cx="243868" cy="18151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4592936" y="6189381"/>
                    <a:ext cx="243868" cy="18151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4877514" y="5947225"/>
                    <a:ext cx="243868" cy="1815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5" name="Rectangle 264"/>
                <p:cNvSpPr/>
                <p:nvPr/>
              </p:nvSpPr>
              <p:spPr>
                <a:xfrm>
                  <a:off x="5803723" y="5877489"/>
                  <a:ext cx="215501" cy="16040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6096596" y="6092633"/>
                  <a:ext cx="215501" cy="160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5801863" y="6104543"/>
                  <a:ext cx="215501" cy="16040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6076074" y="5875476"/>
                  <a:ext cx="215501" cy="16040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858093" y="5260051"/>
                  <a:ext cx="557037" cy="37400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Dec</a:t>
                  </a:r>
                  <a:endParaRPr lang="en-US" b="1" dirty="0">
                    <a:solidFill>
                      <a:sysClr val="windowText" lastClr="000000"/>
                    </a:solidFill>
                  </a:endParaRPr>
                </a:p>
              </p:txBody>
            </p:sp>
            <p:grpSp>
              <p:nvGrpSpPr>
                <p:cNvPr id="269" name="Group 268"/>
                <p:cNvGrpSpPr/>
                <p:nvPr/>
              </p:nvGrpSpPr>
              <p:grpSpPr>
                <a:xfrm>
                  <a:off x="7771305" y="5097170"/>
                  <a:ext cx="1134193" cy="1103762"/>
                  <a:chOff x="1015365" y="2303737"/>
                  <a:chExt cx="2176343" cy="2094010"/>
                </a:xfrm>
              </p:grpSpPr>
              <p:sp>
                <p:nvSpPr>
                  <p:cNvPr id="270" name="Rectangle 269"/>
                  <p:cNvSpPr/>
                  <p:nvPr/>
                </p:nvSpPr>
                <p:spPr>
                  <a:xfrm>
                    <a:off x="1701575" y="2303737"/>
                    <a:ext cx="1490133" cy="93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1464510" y="2651300"/>
                    <a:ext cx="1490133" cy="93057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a:off x="1213405" y="3047906"/>
                    <a:ext cx="1490133" cy="93057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3" name="Group 272"/>
                  <p:cNvGrpSpPr/>
                  <p:nvPr/>
                </p:nvGrpSpPr>
                <p:grpSpPr>
                  <a:xfrm>
                    <a:off x="1015365" y="3467174"/>
                    <a:ext cx="1490133" cy="930573"/>
                    <a:chOff x="445426" y="4403706"/>
                    <a:chExt cx="1490133" cy="930573"/>
                  </a:xfrm>
                </p:grpSpPr>
                <p:sp>
                  <p:nvSpPr>
                    <p:cNvPr id="274" name="Rectangle 273"/>
                    <p:cNvSpPr/>
                    <p:nvPr/>
                  </p:nvSpPr>
                  <p:spPr>
                    <a:xfrm>
                      <a:off x="445426" y="4403706"/>
                      <a:ext cx="1490133" cy="93057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5" name="Picture 6" descr="http://quakesos.sosearthquakesvz.netdna-cdn.com/wp-content/uploads/2011/02/lecture-cla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48" y="4435208"/>
                      <a:ext cx="1383042" cy="89707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6" name="Rectangle 275"/>
                <p:cNvSpPr/>
                <p:nvPr/>
              </p:nvSpPr>
              <p:spPr>
                <a:xfrm>
                  <a:off x="6382007" y="6102914"/>
                  <a:ext cx="235153" cy="17502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6657256" y="5849791"/>
                  <a:ext cx="235153" cy="175029"/>
                </a:xfrm>
                <a:prstGeom prst="rect">
                  <a:avLst/>
                </a:prstGeom>
                <a:solidFill>
                  <a:srgbClr val="CC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a:off x="6382008" y="5861709"/>
                  <a:ext cx="235153" cy="175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a:off x="6671273" y="6095288"/>
                  <a:ext cx="235153" cy="17502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8" name="Group 187"/>
            <p:cNvGrpSpPr/>
            <p:nvPr/>
          </p:nvGrpSpPr>
          <p:grpSpPr>
            <a:xfrm>
              <a:off x="6277403" y="3248370"/>
              <a:ext cx="1258045" cy="606003"/>
              <a:chOff x="2116311" y="3114625"/>
              <a:chExt cx="1258045" cy="606003"/>
            </a:xfrm>
          </p:grpSpPr>
          <p:sp>
            <p:nvSpPr>
              <p:cNvPr id="223" name="Right Arrow 222"/>
              <p:cNvSpPr/>
              <p:nvPr/>
            </p:nvSpPr>
            <p:spPr>
              <a:xfrm rot="6421332">
                <a:off x="2007144" y="3223792"/>
                <a:ext cx="606003" cy="387670"/>
              </a:xfrm>
              <a:prstGeom prst="rightArrow">
                <a:avLst>
                  <a:gd name="adj1" fmla="val 26704"/>
                  <a:gd name="adj2" fmla="val 6164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p:cNvSpPr txBox="1"/>
              <p:nvPr/>
            </p:nvSpPr>
            <p:spPr>
              <a:xfrm>
                <a:off x="2452309" y="3258725"/>
                <a:ext cx="922047" cy="369332"/>
              </a:xfrm>
              <a:prstGeom prst="rect">
                <a:avLst/>
              </a:prstGeom>
              <a:noFill/>
            </p:spPr>
            <p:txBody>
              <a:bodyPr wrap="none" rtlCol="0">
                <a:spAutoFit/>
              </a:bodyPr>
              <a:lstStyle/>
              <a:p>
                <a:r>
                  <a:rPr lang="en-US" dirty="0" smtClean="0"/>
                  <a:t>Caching</a:t>
                </a:r>
                <a:endParaRPr lang="en-US" dirty="0"/>
              </a:p>
            </p:txBody>
          </p:sp>
        </p:grpSp>
      </p:grpSp>
      <p:grpSp>
        <p:nvGrpSpPr>
          <p:cNvPr id="19" name="Group 18"/>
          <p:cNvGrpSpPr/>
          <p:nvPr/>
        </p:nvGrpSpPr>
        <p:grpSpPr>
          <a:xfrm>
            <a:off x="614973" y="1913035"/>
            <a:ext cx="3368569" cy="1341750"/>
            <a:chOff x="614973" y="1913035"/>
            <a:chExt cx="3368569" cy="1341750"/>
          </a:xfrm>
        </p:grpSpPr>
        <p:grpSp>
          <p:nvGrpSpPr>
            <p:cNvPr id="110" name="Group 109"/>
            <p:cNvGrpSpPr/>
            <p:nvPr/>
          </p:nvGrpSpPr>
          <p:grpSpPr>
            <a:xfrm>
              <a:off x="614973" y="1913035"/>
              <a:ext cx="3368569" cy="1103762"/>
              <a:chOff x="614973" y="2653805"/>
              <a:chExt cx="3368569" cy="1103762"/>
            </a:xfrm>
          </p:grpSpPr>
          <p:grpSp>
            <p:nvGrpSpPr>
              <p:cNvPr id="62" name="Group 61"/>
              <p:cNvGrpSpPr/>
              <p:nvPr/>
            </p:nvGrpSpPr>
            <p:grpSpPr>
              <a:xfrm>
                <a:off x="614973" y="2653805"/>
                <a:ext cx="1134193" cy="1103762"/>
                <a:chOff x="1015365" y="2303737"/>
                <a:chExt cx="2176343" cy="2094010"/>
              </a:xfrm>
            </p:grpSpPr>
            <p:sp>
              <p:nvSpPr>
                <p:cNvPr id="63" name="Rectangle 62"/>
                <p:cNvSpPr/>
                <p:nvPr/>
              </p:nvSpPr>
              <p:spPr>
                <a:xfrm>
                  <a:off x="1701575" y="2303737"/>
                  <a:ext cx="1490133" cy="93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464510" y="2651300"/>
                  <a:ext cx="1490133" cy="93057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213405" y="3047906"/>
                  <a:ext cx="1490133" cy="93057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1015365" y="3467174"/>
                  <a:ext cx="1490133" cy="930573"/>
                  <a:chOff x="445426" y="4403706"/>
                  <a:chExt cx="1490133" cy="930573"/>
                </a:xfrm>
              </p:grpSpPr>
              <p:sp>
                <p:nvSpPr>
                  <p:cNvPr id="67" name="Rectangle 66"/>
                  <p:cNvSpPr/>
                  <p:nvPr/>
                </p:nvSpPr>
                <p:spPr>
                  <a:xfrm>
                    <a:off x="445426" y="4403706"/>
                    <a:ext cx="1490133" cy="93057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 descr="http://quakesos.sosearthquakesvz.netdna-cdn.com/wp-content/uploads/2011/02/lecture-cla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48" y="4435208"/>
                    <a:ext cx="1383042" cy="89707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9" name="Right Arrow 38"/>
              <p:cNvSpPr/>
              <p:nvPr/>
            </p:nvSpPr>
            <p:spPr>
              <a:xfrm>
                <a:off x="1826241" y="2895993"/>
                <a:ext cx="459455" cy="387670"/>
              </a:xfrm>
              <a:prstGeom prst="rightArrow">
                <a:avLst>
                  <a:gd name="adj1" fmla="val 26704"/>
                  <a:gd name="adj2" fmla="val 6164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363433" y="3222230"/>
                <a:ext cx="776577" cy="490509"/>
                <a:chOff x="2534780" y="4082518"/>
                <a:chExt cx="776577" cy="490509"/>
              </a:xfrm>
            </p:grpSpPr>
            <p:sp>
              <p:nvSpPr>
                <p:cNvPr id="128" name="Rectangle 127"/>
                <p:cNvSpPr/>
                <p:nvPr/>
              </p:nvSpPr>
              <p:spPr>
                <a:xfrm>
                  <a:off x="2534780" y="4082518"/>
                  <a:ext cx="776577" cy="49050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128" idx="1"/>
                </p:cNvCxnSpPr>
                <p:nvPr/>
              </p:nvCxnSpPr>
              <p:spPr>
                <a:xfrm flipV="1">
                  <a:off x="2534780" y="4327772"/>
                  <a:ext cx="776577" cy="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28" idx="0"/>
                  <a:endCxn id="128" idx="2"/>
                </p:cNvCxnSpPr>
                <p:nvPr/>
              </p:nvCxnSpPr>
              <p:spPr>
                <a:xfrm>
                  <a:off x="2923069" y="4082518"/>
                  <a:ext cx="0" cy="49050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201665" y="2661991"/>
                <a:ext cx="781877" cy="497435"/>
                <a:chOff x="3376818" y="3315106"/>
                <a:chExt cx="781877" cy="497435"/>
              </a:xfrm>
            </p:grpSpPr>
            <p:sp>
              <p:nvSpPr>
                <p:cNvPr id="172" name="Rectangle 171"/>
                <p:cNvSpPr/>
                <p:nvPr/>
              </p:nvSpPr>
              <p:spPr>
                <a:xfrm>
                  <a:off x="3376818" y="3315106"/>
                  <a:ext cx="776577" cy="49050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p:cNvCxnSpPr/>
                <p:nvPr/>
              </p:nvCxnSpPr>
              <p:spPr>
                <a:xfrm flipV="1">
                  <a:off x="3382118" y="3567286"/>
                  <a:ext cx="776577" cy="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3770407" y="3322032"/>
                  <a:ext cx="0" cy="49050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3184061" y="3225802"/>
                <a:ext cx="789197" cy="490509"/>
                <a:chOff x="3442470" y="3992288"/>
                <a:chExt cx="789197" cy="490509"/>
              </a:xfrm>
            </p:grpSpPr>
            <p:sp>
              <p:nvSpPr>
                <p:cNvPr id="127" name="Rectangle 126"/>
                <p:cNvSpPr/>
                <p:nvPr/>
              </p:nvSpPr>
              <p:spPr>
                <a:xfrm>
                  <a:off x="3455090" y="3992288"/>
                  <a:ext cx="776577" cy="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p:cNvCxnSpPr/>
                <p:nvPr/>
              </p:nvCxnSpPr>
              <p:spPr>
                <a:xfrm flipV="1">
                  <a:off x="3442470" y="4237542"/>
                  <a:ext cx="776577" cy="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3830759" y="3992288"/>
                  <a:ext cx="0" cy="49050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382522" y="2674784"/>
                <a:ext cx="776577" cy="490509"/>
                <a:chOff x="2527677" y="3340275"/>
                <a:chExt cx="776577" cy="490509"/>
              </a:xfrm>
            </p:grpSpPr>
            <p:pic>
              <p:nvPicPr>
                <p:cNvPr id="123" name="Picture 6" descr="http://quakesos.sosearthquakesvz.netdna-cdn.com/wp-content/uploads/2011/02/lecture-cla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583" y="3357931"/>
                  <a:ext cx="720767" cy="4728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85" name="Straight Connector 184"/>
                <p:cNvCxnSpPr/>
                <p:nvPr/>
              </p:nvCxnSpPr>
              <p:spPr>
                <a:xfrm flipV="1">
                  <a:off x="2527677" y="3585529"/>
                  <a:ext cx="776577" cy="1"/>
                </a:xfrm>
                <a:prstGeom prst="line">
                  <a:avLst/>
                </a:prstGeom>
                <a:ln w="28575">
                  <a:solidFill>
                    <a:srgbClr val="000050"/>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915966" y="3340275"/>
                  <a:ext cx="0" cy="490509"/>
                </a:xfrm>
                <a:prstGeom prst="line">
                  <a:avLst/>
                </a:prstGeom>
                <a:ln w="28575">
                  <a:solidFill>
                    <a:srgbClr val="000050"/>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8" name="Group 17"/>
            <p:cNvGrpSpPr/>
            <p:nvPr/>
          </p:nvGrpSpPr>
          <p:grpSpPr>
            <a:xfrm>
              <a:off x="1558219" y="2559543"/>
              <a:ext cx="577833" cy="695242"/>
              <a:chOff x="1558219" y="2559543"/>
              <a:chExt cx="577833" cy="695242"/>
            </a:xfrm>
          </p:grpSpPr>
          <p:sp>
            <p:nvSpPr>
              <p:cNvPr id="6" name="TextBox 5"/>
              <p:cNvSpPr txBox="1"/>
              <p:nvPr/>
            </p:nvSpPr>
            <p:spPr>
              <a:xfrm>
                <a:off x="1573077" y="2959353"/>
                <a:ext cx="562975" cy="276999"/>
              </a:xfrm>
              <a:prstGeom prst="rect">
                <a:avLst/>
              </a:prstGeom>
              <a:noFill/>
            </p:spPr>
            <p:txBody>
              <a:bodyPr wrap="none" rtlCol="0">
                <a:spAutoFit/>
              </a:bodyPr>
              <a:lstStyle/>
              <a:p>
                <a:r>
                  <a:rPr lang="en-US" sz="1200" b="1" dirty="0" smtClean="0">
                    <a:solidFill>
                      <a:srgbClr val="153CFF"/>
                    </a:solidFill>
                  </a:rPr>
                  <a:t>5 </a:t>
                </a:r>
                <a:r>
                  <a:rPr lang="en-US" sz="1200" b="1" dirty="0" err="1" smtClean="0">
                    <a:solidFill>
                      <a:srgbClr val="153CFF"/>
                    </a:solidFill>
                  </a:rPr>
                  <a:t>secs</a:t>
                </a:r>
                <a:endParaRPr lang="en-US" sz="1200" b="1" dirty="0">
                  <a:solidFill>
                    <a:srgbClr val="153CFF"/>
                  </a:solidFill>
                </a:endParaRPr>
              </a:p>
            </p:txBody>
          </p:sp>
          <p:sp>
            <p:nvSpPr>
              <p:cNvPr id="13" name="Left Brace 12"/>
              <p:cNvSpPr/>
              <p:nvPr/>
            </p:nvSpPr>
            <p:spPr>
              <a:xfrm rot="12600000">
                <a:off x="1558219" y="2559543"/>
                <a:ext cx="375281" cy="69524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704456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1 : </a:t>
            </a:r>
            <a:r>
              <a:rPr lang="en-US" dirty="0" smtClean="0"/>
              <a:t>Choice of Codes</a:t>
            </a:r>
            <a:endParaRPr lang="en-US" dirty="0"/>
          </a:p>
        </p:txBody>
      </p:sp>
      <p:sp>
        <p:nvSpPr>
          <p:cNvPr id="3" name="Content Placeholder 2"/>
          <p:cNvSpPr>
            <a:spLocks noGrp="1"/>
          </p:cNvSpPr>
          <p:nvPr>
            <p:ph idx="1"/>
          </p:nvPr>
        </p:nvSpPr>
        <p:spPr/>
        <p:txBody>
          <a:bodyPr>
            <a:normAutofit/>
          </a:bodyPr>
          <a:lstStyle/>
          <a:p>
            <a:r>
              <a:rPr lang="en-US" dirty="0" smtClean="0"/>
              <a:t>In theory, we used the fluid model. </a:t>
            </a:r>
          </a:p>
          <a:p>
            <a:pPr lvl="1"/>
            <a:r>
              <a:rPr lang="en-US" dirty="0" smtClean="0"/>
              <a:t>No overlap at all when a user adds fractional streams.</a:t>
            </a:r>
          </a:p>
          <a:p>
            <a:r>
              <a:rPr lang="en-US" dirty="0" smtClean="0"/>
              <a:t>In practice, we use codes of finite fields and hence overlapped packets from multiple caches result in performance loss.</a:t>
            </a:r>
          </a:p>
          <a:p>
            <a:pPr lvl="1"/>
            <a:r>
              <a:rPr lang="en-US" dirty="0" smtClean="0"/>
              <a:t>For example, (</a:t>
            </a:r>
            <a:r>
              <a:rPr lang="en-US" dirty="0" err="1" smtClean="0"/>
              <a:t>n,k</a:t>
            </a:r>
            <a:r>
              <a:rPr lang="en-US" dirty="0" smtClean="0"/>
              <a:t>) = (80,40), (160, 40), or (240, 40)…</a:t>
            </a:r>
          </a:p>
          <a:p>
            <a:r>
              <a:rPr lang="en-US" dirty="0" smtClean="0"/>
              <a:t>How can we choose appropriate codes?</a:t>
            </a:r>
          </a:p>
          <a:p>
            <a:pPr lvl="1"/>
            <a:r>
              <a:rPr lang="en-US" b="1" dirty="0" smtClean="0">
                <a:solidFill>
                  <a:srgbClr val="FF0000"/>
                </a:solidFill>
              </a:rPr>
              <a:t>Less overhead</a:t>
            </a:r>
          </a:p>
          <a:p>
            <a:pPr lvl="1"/>
            <a:r>
              <a:rPr lang="en-US" i="1" dirty="0" smtClean="0"/>
              <a:t>Easy to regenerate (DRESS Code)</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15</a:t>
            </a:fld>
            <a:r>
              <a:rPr lang="en-US" smtClean="0"/>
              <a:t>/25</a:t>
            </a:r>
            <a:endParaRPr lang="en-US" dirty="0"/>
          </a:p>
        </p:txBody>
      </p:sp>
      <p:sp>
        <p:nvSpPr>
          <p:cNvPr id="6" name="TextBox 5"/>
          <p:cNvSpPr txBox="1"/>
          <p:nvPr/>
        </p:nvSpPr>
        <p:spPr>
          <a:xfrm>
            <a:off x="2663292" y="5982526"/>
            <a:ext cx="6383604" cy="461665"/>
          </a:xfrm>
          <a:prstGeom prst="rect">
            <a:avLst/>
          </a:prstGeom>
          <a:noFill/>
        </p:spPr>
        <p:txBody>
          <a:bodyPr wrap="square" rtlCol="0">
            <a:spAutoFit/>
          </a:bodyPr>
          <a:lstStyle/>
          <a:p>
            <a:r>
              <a:rPr lang="en-US" sz="1200" dirty="0"/>
              <a:t>S. </a:t>
            </a:r>
            <a:r>
              <a:rPr lang="en-US" sz="1200" dirty="0" err="1"/>
              <a:t>Pawar</a:t>
            </a:r>
            <a:r>
              <a:rPr lang="en-US" sz="1200" dirty="0"/>
              <a:t>, S. </a:t>
            </a:r>
            <a:r>
              <a:rPr lang="en-US" sz="1200" dirty="0" err="1"/>
              <a:t>Rouayheb</a:t>
            </a:r>
            <a:r>
              <a:rPr lang="en-US" sz="1200" dirty="0"/>
              <a:t>, H. Zhang, K. Lee, and K. </a:t>
            </a:r>
            <a:r>
              <a:rPr lang="en-US" sz="1200" dirty="0" err="1"/>
              <a:t>Ramchandran</a:t>
            </a:r>
            <a:r>
              <a:rPr lang="en-US" sz="1200" dirty="0" smtClean="0"/>
              <a:t>, “</a:t>
            </a:r>
            <a:r>
              <a:rPr lang="en-US" sz="1200" dirty="0"/>
              <a:t>Codes for a distributed caching based </a:t>
            </a:r>
            <a:r>
              <a:rPr lang="en-US" sz="1200" dirty="0" smtClean="0"/>
              <a:t>video-on-demand </a:t>
            </a:r>
            <a:r>
              <a:rPr lang="en-US" sz="1200" dirty="0"/>
              <a:t>system,” </a:t>
            </a:r>
            <a:r>
              <a:rPr lang="en-US" sz="1200" dirty="0" smtClean="0"/>
              <a:t>in </a:t>
            </a:r>
            <a:r>
              <a:rPr lang="en-US" sz="1200" dirty="0" err="1" smtClean="0"/>
              <a:t>Asilomar</a:t>
            </a:r>
            <a:r>
              <a:rPr lang="en-US" sz="1200" dirty="0" smtClean="0"/>
              <a:t> </a:t>
            </a:r>
            <a:r>
              <a:rPr lang="en-US" sz="1200" dirty="0"/>
              <a:t>Conference on Signals, Systems, and Computers, 2011.</a:t>
            </a:r>
          </a:p>
        </p:txBody>
      </p:sp>
    </p:spTree>
    <p:extLst>
      <p:ext uri="{BB962C8B-B14F-4D97-AF65-F5344CB8AC3E}">
        <p14:creationId xmlns:p14="http://schemas.microsoft.com/office/powerpoint/2010/main" val="31627083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1 : </a:t>
            </a:r>
            <a:r>
              <a:rPr lang="en-US" dirty="0" smtClean="0"/>
              <a:t>Choice of Codes</a:t>
            </a:r>
            <a:endParaRPr lang="en-US" dirty="0"/>
          </a:p>
        </p:txBody>
      </p:sp>
      <p:sp>
        <p:nvSpPr>
          <p:cNvPr id="3" name="Content Placeholder 2"/>
          <p:cNvSpPr>
            <a:spLocks noGrp="1"/>
          </p:cNvSpPr>
          <p:nvPr>
            <p:ph idx="1"/>
          </p:nvPr>
        </p:nvSpPr>
        <p:spPr>
          <a:xfrm>
            <a:off x="115491" y="1136926"/>
            <a:ext cx="3513534" cy="1949173"/>
          </a:xfrm>
          <a:ln>
            <a:solidFill>
              <a:schemeClr val="tx1"/>
            </a:solidFill>
          </a:ln>
        </p:spPr>
        <p:txBody>
          <a:bodyPr>
            <a:normAutofit fontScale="70000" lnSpcReduction="20000"/>
          </a:bodyPr>
          <a:lstStyle/>
          <a:p>
            <a:pPr marL="0" indent="0">
              <a:buNone/>
            </a:pPr>
            <a:r>
              <a:rPr lang="en-US" sz="2400" b="1" dirty="0" smtClean="0">
                <a:solidFill>
                  <a:srgbClr val="153CFF"/>
                </a:solidFill>
              </a:rPr>
              <a:t>Code Performance Test</a:t>
            </a:r>
          </a:p>
          <a:p>
            <a:r>
              <a:rPr lang="en-US" sz="2400" dirty="0" smtClean="0"/>
              <a:t>4 caches stores and sends k/4 packets</a:t>
            </a:r>
          </a:p>
          <a:p>
            <a:r>
              <a:rPr lang="en-US" sz="2400" dirty="0" smtClean="0"/>
              <a:t>User counts how many unique packets it receives.</a:t>
            </a:r>
          </a:p>
          <a:p>
            <a:r>
              <a:rPr lang="en-US" sz="2400" dirty="0" smtClean="0"/>
              <a:t>Fluid model assumes that a user will always get k unique packets.</a:t>
            </a:r>
          </a:p>
          <a:p>
            <a:pPr lvl="1"/>
            <a:endParaRPr lang="en-US" sz="2000"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16</a:t>
            </a:fld>
            <a:r>
              <a:rPr lang="en-US" smtClean="0"/>
              <a:t>/25</a:t>
            </a:r>
            <a:endParaRPr lang="en-US" dirty="0"/>
          </a:p>
        </p:txBody>
      </p:sp>
      <p:sp>
        <p:nvSpPr>
          <p:cNvPr id="6" name="Rectangle 5"/>
          <p:cNvSpPr/>
          <p:nvPr/>
        </p:nvSpPr>
        <p:spPr>
          <a:xfrm>
            <a:off x="5980956" y="2619375"/>
            <a:ext cx="962025" cy="352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USER</a:t>
            </a:r>
            <a:endParaRPr lang="en-US" dirty="0">
              <a:solidFill>
                <a:sysClr val="windowText" lastClr="000000"/>
              </a:solidFill>
            </a:endParaRPr>
          </a:p>
        </p:txBody>
      </p:sp>
      <p:grpSp>
        <p:nvGrpSpPr>
          <p:cNvPr id="9" name="Group 8"/>
          <p:cNvGrpSpPr/>
          <p:nvPr/>
        </p:nvGrpSpPr>
        <p:grpSpPr>
          <a:xfrm>
            <a:off x="3800908" y="1015119"/>
            <a:ext cx="1155760" cy="689857"/>
            <a:chOff x="6699764" y="1763045"/>
            <a:chExt cx="1155760" cy="689857"/>
          </a:xfrm>
        </p:grpSpPr>
        <p:sp>
          <p:nvSpPr>
            <p:cNvPr id="10" name="타원 117"/>
            <p:cNvSpPr/>
            <p:nvPr/>
          </p:nvSpPr>
          <p:spPr>
            <a:xfrm>
              <a:off x="6699764" y="1771650"/>
              <a:ext cx="1155760" cy="6812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6" name="Pie 15"/>
            <p:cNvSpPr/>
            <p:nvPr/>
          </p:nvSpPr>
          <p:spPr>
            <a:xfrm>
              <a:off x="6699764" y="1763045"/>
              <a:ext cx="1150871" cy="689857"/>
            </a:xfrm>
            <a:prstGeom prst="pie">
              <a:avLst>
                <a:gd name="adj1" fmla="val 5273712"/>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p:cNvGrpSpPr/>
          <p:nvPr/>
        </p:nvGrpSpPr>
        <p:grpSpPr>
          <a:xfrm>
            <a:off x="5109068" y="1005594"/>
            <a:ext cx="1155760" cy="689857"/>
            <a:chOff x="6699764" y="1763045"/>
            <a:chExt cx="1155760" cy="689857"/>
          </a:xfrm>
        </p:grpSpPr>
        <p:sp>
          <p:nvSpPr>
            <p:cNvPr id="20" name="타원 117"/>
            <p:cNvSpPr/>
            <p:nvPr/>
          </p:nvSpPr>
          <p:spPr>
            <a:xfrm>
              <a:off x="6699764" y="1771650"/>
              <a:ext cx="1155760" cy="6812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21" name="Pie 20"/>
            <p:cNvSpPr/>
            <p:nvPr/>
          </p:nvSpPr>
          <p:spPr>
            <a:xfrm>
              <a:off x="6699764" y="1763045"/>
              <a:ext cx="1150871" cy="689857"/>
            </a:xfrm>
            <a:prstGeom prst="pie">
              <a:avLst>
                <a:gd name="adj1" fmla="val 5273712"/>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2" name="Group 21"/>
          <p:cNvGrpSpPr/>
          <p:nvPr/>
        </p:nvGrpSpPr>
        <p:grpSpPr>
          <a:xfrm>
            <a:off x="6461969" y="975179"/>
            <a:ext cx="1155760" cy="689857"/>
            <a:chOff x="6699764" y="1763045"/>
            <a:chExt cx="1155760" cy="689857"/>
          </a:xfrm>
        </p:grpSpPr>
        <p:sp>
          <p:nvSpPr>
            <p:cNvPr id="23" name="타원 117"/>
            <p:cNvSpPr/>
            <p:nvPr/>
          </p:nvSpPr>
          <p:spPr>
            <a:xfrm>
              <a:off x="6699764" y="1771650"/>
              <a:ext cx="1155760" cy="6812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24" name="Pie 23"/>
            <p:cNvSpPr/>
            <p:nvPr/>
          </p:nvSpPr>
          <p:spPr>
            <a:xfrm>
              <a:off x="6699764" y="1763045"/>
              <a:ext cx="1150871" cy="689857"/>
            </a:xfrm>
            <a:prstGeom prst="pie">
              <a:avLst>
                <a:gd name="adj1" fmla="val 5273712"/>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24"/>
          <p:cNvGrpSpPr/>
          <p:nvPr/>
        </p:nvGrpSpPr>
        <p:grpSpPr>
          <a:xfrm>
            <a:off x="7810933" y="983784"/>
            <a:ext cx="1155760" cy="689857"/>
            <a:chOff x="6699764" y="1763045"/>
            <a:chExt cx="1155760" cy="689857"/>
          </a:xfrm>
        </p:grpSpPr>
        <p:sp>
          <p:nvSpPr>
            <p:cNvPr id="26" name="타원 117"/>
            <p:cNvSpPr/>
            <p:nvPr/>
          </p:nvSpPr>
          <p:spPr>
            <a:xfrm>
              <a:off x="6699764" y="1771650"/>
              <a:ext cx="1155760" cy="6812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27" name="Pie 26"/>
            <p:cNvSpPr/>
            <p:nvPr/>
          </p:nvSpPr>
          <p:spPr>
            <a:xfrm>
              <a:off x="6699764" y="1763045"/>
              <a:ext cx="1150871" cy="689857"/>
            </a:xfrm>
            <a:prstGeom prst="pie">
              <a:avLst>
                <a:gd name="adj1" fmla="val 5273712"/>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28" name="Straight Arrow Connector 27"/>
          <p:cNvCxnSpPr>
            <a:stCxn id="16" idx="1"/>
          </p:cNvCxnSpPr>
          <p:nvPr/>
        </p:nvCxnSpPr>
        <p:spPr>
          <a:xfrm>
            <a:off x="4376344" y="1704976"/>
            <a:ext cx="1604612" cy="9239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a:off x="5684504" y="1695451"/>
            <a:ext cx="636840" cy="9334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4"/>
          </p:cNvCxnSpPr>
          <p:nvPr/>
        </p:nvCxnSpPr>
        <p:spPr>
          <a:xfrm flipH="1">
            <a:off x="6616619" y="1665036"/>
            <a:ext cx="423230" cy="95433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7" idx="1"/>
          </p:cNvCxnSpPr>
          <p:nvPr/>
        </p:nvCxnSpPr>
        <p:spPr>
          <a:xfrm flipH="1">
            <a:off x="6942981" y="1673641"/>
            <a:ext cx="1443388" cy="9552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93667" y="1966605"/>
            <a:ext cx="495649" cy="369332"/>
          </a:xfrm>
          <a:prstGeom prst="rect">
            <a:avLst/>
          </a:prstGeom>
          <a:noFill/>
        </p:spPr>
        <p:txBody>
          <a:bodyPr wrap="none" rtlCol="0">
            <a:spAutoFit/>
          </a:bodyPr>
          <a:lstStyle/>
          <a:p>
            <a:r>
              <a:rPr lang="en-US" dirty="0" smtClean="0"/>
              <a:t>k/4</a:t>
            </a:r>
            <a:endParaRPr lang="en-US" dirty="0"/>
          </a:p>
        </p:txBody>
      </p:sp>
      <p:sp>
        <p:nvSpPr>
          <p:cNvPr id="52" name="TextBox 51"/>
          <p:cNvSpPr txBox="1"/>
          <p:nvPr/>
        </p:nvSpPr>
        <p:spPr>
          <a:xfrm>
            <a:off x="5351957" y="1792843"/>
            <a:ext cx="495649" cy="369332"/>
          </a:xfrm>
          <a:prstGeom prst="rect">
            <a:avLst/>
          </a:prstGeom>
          <a:noFill/>
        </p:spPr>
        <p:txBody>
          <a:bodyPr wrap="none" rtlCol="0">
            <a:spAutoFit/>
          </a:bodyPr>
          <a:lstStyle/>
          <a:p>
            <a:r>
              <a:rPr lang="en-US" dirty="0" smtClean="0"/>
              <a:t>k/4</a:t>
            </a:r>
            <a:endParaRPr lang="en-US" dirty="0"/>
          </a:p>
        </p:txBody>
      </p:sp>
      <p:sp>
        <p:nvSpPr>
          <p:cNvPr id="53" name="TextBox 52"/>
          <p:cNvSpPr txBox="1"/>
          <p:nvPr/>
        </p:nvSpPr>
        <p:spPr>
          <a:xfrm>
            <a:off x="6332585" y="1802368"/>
            <a:ext cx="495649" cy="369332"/>
          </a:xfrm>
          <a:prstGeom prst="rect">
            <a:avLst/>
          </a:prstGeom>
          <a:noFill/>
        </p:spPr>
        <p:txBody>
          <a:bodyPr wrap="none" rtlCol="0">
            <a:spAutoFit/>
          </a:bodyPr>
          <a:lstStyle/>
          <a:p>
            <a:r>
              <a:rPr lang="en-US" dirty="0" smtClean="0"/>
              <a:t>k/4</a:t>
            </a:r>
            <a:endParaRPr lang="en-US" dirty="0"/>
          </a:p>
        </p:txBody>
      </p:sp>
      <p:sp>
        <p:nvSpPr>
          <p:cNvPr id="54" name="TextBox 53"/>
          <p:cNvSpPr txBox="1"/>
          <p:nvPr/>
        </p:nvSpPr>
        <p:spPr>
          <a:xfrm>
            <a:off x="7292672" y="1792843"/>
            <a:ext cx="495649" cy="369332"/>
          </a:xfrm>
          <a:prstGeom prst="rect">
            <a:avLst/>
          </a:prstGeom>
          <a:noFill/>
        </p:spPr>
        <p:txBody>
          <a:bodyPr wrap="none" rtlCol="0">
            <a:spAutoFit/>
          </a:bodyPr>
          <a:lstStyle/>
          <a:p>
            <a:r>
              <a:rPr lang="en-US" dirty="0" smtClean="0"/>
              <a:t>k/4</a:t>
            </a:r>
            <a:endParaRPr lang="en-US" dirty="0"/>
          </a:p>
        </p:txBody>
      </p:sp>
      <p:pic>
        <p:nvPicPr>
          <p:cNvPr id="3074" name="Picture 2" descr="C:\Users\kw1jjang\Dropbox\P2PVideoShare_matlab\matlab\side_simulation_results\throughput_lo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53" y="3124212"/>
            <a:ext cx="4895177" cy="349692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5361248" y="4219575"/>
            <a:ext cx="3357201" cy="1477328"/>
          </a:xfrm>
          <a:prstGeom prst="rect">
            <a:avLst/>
          </a:prstGeom>
          <a:noFill/>
        </p:spPr>
        <p:txBody>
          <a:bodyPr wrap="none" rtlCol="0">
            <a:spAutoFit/>
          </a:bodyPr>
          <a:lstStyle/>
          <a:p>
            <a:r>
              <a:rPr lang="en-US" dirty="0" smtClean="0"/>
              <a:t>With high probability, </a:t>
            </a:r>
          </a:p>
          <a:p>
            <a:r>
              <a:rPr lang="en-US" dirty="0"/>
              <a:t>u</a:t>
            </a:r>
            <a:r>
              <a:rPr lang="en-US" dirty="0" smtClean="0"/>
              <a:t>ser can neither receive k packets</a:t>
            </a:r>
          </a:p>
          <a:p>
            <a:r>
              <a:rPr lang="en-US" dirty="0" smtClean="0"/>
              <a:t>or decode the video!</a:t>
            </a:r>
          </a:p>
          <a:p>
            <a:endParaRPr lang="en-US" dirty="0"/>
          </a:p>
          <a:p>
            <a:r>
              <a:rPr lang="en-US" dirty="0" smtClean="0"/>
              <a:t>=&gt; We cannot avoid overhead</a:t>
            </a:r>
            <a:endParaRPr lang="en-US" dirty="0"/>
          </a:p>
        </p:txBody>
      </p:sp>
    </p:spTree>
    <p:extLst>
      <p:ext uri="{BB962C8B-B14F-4D97-AF65-F5344CB8AC3E}">
        <p14:creationId xmlns:p14="http://schemas.microsoft.com/office/powerpoint/2010/main" val="2305023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 How to fill the gap?</a:t>
            </a:r>
            <a:endParaRPr lang="en-US" dirty="0"/>
          </a:p>
        </p:txBody>
      </p:sp>
      <p:sp>
        <p:nvSpPr>
          <p:cNvPr id="3" name="Content Placeholder 2"/>
          <p:cNvSpPr>
            <a:spLocks noGrp="1"/>
          </p:cNvSpPr>
          <p:nvPr>
            <p:ph idx="1"/>
          </p:nvPr>
        </p:nvSpPr>
        <p:spPr>
          <a:xfrm>
            <a:off x="178025" y="964215"/>
            <a:ext cx="8868871" cy="5693759"/>
          </a:xfrm>
        </p:spPr>
        <p:txBody>
          <a:bodyPr>
            <a:normAutofit/>
          </a:bodyPr>
          <a:lstStyle/>
          <a:p>
            <a:r>
              <a:rPr lang="en-US" sz="2400" dirty="0" smtClean="0"/>
              <a:t>Solution 1. User connects more caches.</a:t>
            </a:r>
          </a:p>
          <a:p>
            <a:r>
              <a:rPr lang="en-US" sz="2400" dirty="0" smtClean="0"/>
              <a:t>This seems a good solution if caches’ storage is tight and users and caches have enough degrees.</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r>
              <a:rPr lang="en-US" sz="2400" dirty="0" smtClean="0"/>
              <a:t>With </a:t>
            </a:r>
            <a:r>
              <a:rPr lang="en-US" sz="2400" dirty="0"/>
              <a:t>high probability, connecting 1 or 2 caches is sufficient</a:t>
            </a:r>
            <a:r>
              <a:rPr lang="en-US" sz="2400" dirty="0" smtClean="0"/>
              <a:t>.</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p:txBody>
      </p:sp>
      <p:sp>
        <p:nvSpPr>
          <p:cNvPr id="4" name="Footer Placeholder 3"/>
          <p:cNvSpPr>
            <a:spLocks noGrp="1"/>
          </p:cNvSpPr>
          <p:nvPr>
            <p:ph type="ftr" sz="quarter" idx="11"/>
          </p:nvPr>
        </p:nvSpPr>
        <p:spPr/>
        <p:txBody>
          <a:bodyPr/>
          <a:lstStyle/>
          <a:p>
            <a:r>
              <a:rPr lang="en-US" dirty="0"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17</a:t>
            </a:fld>
            <a:r>
              <a:rPr lang="en-US" smtClean="0"/>
              <a:t>/25</a:t>
            </a:r>
            <a:endParaRPr lang="en-US" dirty="0"/>
          </a:p>
        </p:txBody>
      </p:sp>
      <p:pic>
        <p:nvPicPr>
          <p:cNvPr id="6" name="Picture 3" descr="C:\Users\kw1jjang\Dropbox\P2PVideoShare_matlab\matlab\side_simulation_results\num_caches_connec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2214998"/>
            <a:ext cx="6210300" cy="400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356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 How to fill the gap?</a:t>
            </a:r>
            <a:endParaRPr lang="en-US" dirty="0"/>
          </a:p>
        </p:txBody>
      </p:sp>
      <p:sp>
        <p:nvSpPr>
          <p:cNvPr id="3" name="Content Placeholder 2"/>
          <p:cNvSpPr>
            <a:spLocks noGrp="1"/>
          </p:cNvSpPr>
          <p:nvPr>
            <p:ph idx="1"/>
          </p:nvPr>
        </p:nvSpPr>
        <p:spPr>
          <a:xfrm>
            <a:off x="178025" y="873856"/>
            <a:ext cx="8868871" cy="5666025"/>
          </a:xfrm>
        </p:spPr>
        <p:txBody>
          <a:bodyPr>
            <a:normAutofit/>
          </a:bodyPr>
          <a:lstStyle/>
          <a:p>
            <a:r>
              <a:rPr lang="en-US" sz="2000" dirty="0" smtClean="0"/>
              <a:t>Solution 2. Cache stores a few more packets.</a:t>
            </a:r>
          </a:p>
          <a:p>
            <a:r>
              <a:rPr lang="en-US" sz="2000" dirty="0" smtClean="0"/>
              <a:t>This is a good solution if degrees are tight.</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p:txBody>
      </p:sp>
      <p:sp>
        <p:nvSpPr>
          <p:cNvPr id="4" name="Footer Placeholder 3"/>
          <p:cNvSpPr>
            <a:spLocks noGrp="1"/>
          </p:cNvSpPr>
          <p:nvPr>
            <p:ph type="ftr" sz="quarter" idx="11"/>
          </p:nvPr>
        </p:nvSpPr>
        <p:spPr>
          <a:xfrm>
            <a:off x="2836258" y="6586136"/>
            <a:ext cx="3592864" cy="253047"/>
          </a:xfrm>
        </p:spPr>
        <p:txBody>
          <a:bodyPr/>
          <a:lstStyle/>
          <a:p>
            <a:r>
              <a:rPr lang="en-US" dirty="0" smtClean="0"/>
              <a:t>Optimized Distributed Streaming System : Theory and Design</a:t>
            </a:r>
            <a:endParaRPr lang="en-US" dirty="0"/>
          </a:p>
        </p:txBody>
      </p:sp>
      <p:sp>
        <p:nvSpPr>
          <p:cNvPr id="5" name="Slide Number Placeholder 4"/>
          <p:cNvSpPr>
            <a:spLocks noGrp="1"/>
          </p:cNvSpPr>
          <p:nvPr>
            <p:ph type="sldNum" sz="quarter" idx="12"/>
          </p:nvPr>
        </p:nvSpPr>
        <p:spPr>
          <a:xfrm>
            <a:off x="7010400" y="6586136"/>
            <a:ext cx="2133600" cy="258481"/>
          </a:xfrm>
        </p:spPr>
        <p:txBody>
          <a:bodyPr/>
          <a:lstStyle/>
          <a:p>
            <a:fld id="{266DA147-2E76-4D77-89B4-7FA37B280E00}" type="slidenum">
              <a:rPr lang="en-US" smtClean="0"/>
              <a:pPr/>
              <a:t>18</a:t>
            </a:fld>
            <a:r>
              <a:rPr lang="en-US" smtClean="0"/>
              <a:t>/25</a:t>
            </a:r>
            <a:endParaRPr lang="en-US" dirty="0"/>
          </a:p>
        </p:txBody>
      </p:sp>
      <p:pic>
        <p:nvPicPr>
          <p:cNvPr id="8" name="Picture 3" descr="C:\Users\kw1jjang\Dropbox\P2PVideoShare_matlab\matlab\side_simulation_results\store_more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008" y="1693178"/>
            <a:ext cx="6930842" cy="43512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kw1jjang\Dropbox\P2PVideoShare_matlab\matlab\side_simulation_results\store_mor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008" y="1693178"/>
            <a:ext cx="6976520" cy="43799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kw1jjang\Dropbox\P2PVideoShare_matlab\matlab\side_simulation_results\store_more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008" y="1693178"/>
            <a:ext cx="6930842" cy="435123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4800600" y="1504820"/>
            <a:ext cx="3982905" cy="963651"/>
            <a:chOff x="4800600" y="1922424"/>
            <a:chExt cx="3982905" cy="963651"/>
          </a:xfrm>
        </p:grpSpPr>
        <p:sp>
          <p:nvSpPr>
            <p:cNvPr id="11" name="Oval 10"/>
            <p:cNvSpPr/>
            <p:nvPr/>
          </p:nvSpPr>
          <p:spPr>
            <a:xfrm>
              <a:off x="4800600" y="2110782"/>
              <a:ext cx="1219200" cy="7752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019800" y="1922424"/>
              <a:ext cx="2763705" cy="738664"/>
            </a:xfrm>
            <a:prstGeom prst="rect">
              <a:avLst/>
            </a:prstGeom>
            <a:solidFill>
              <a:schemeClr val="accent1">
                <a:lumMod val="20000"/>
                <a:lumOff val="80000"/>
              </a:schemeClr>
            </a:solidFill>
            <a:ln>
              <a:solidFill>
                <a:srgbClr val="FF0000"/>
              </a:solidFill>
            </a:ln>
          </p:spPr>
          <p:txBody>
            <a:bodyPr wrap="none" rtlCol="0">
              <a:spAutoFit/>
            </a:bodyPr>
            <a:lstStyle/>
            <a:p>
              <a:r>
                <a:rPr lang="en-US" sz="1400" dirty="0" smtClean="0"/>
                <a:t>By storing a few more packets,</a:t>
              </a:r>
            </a:p>
            <a:p>
              <a:r>
                <a:rPr lang="en-US" sz="1400" dirty="0" smtClean="0"/>
                <a:t>probability of not getting k packets </a:t>
              </a:r>
            </a:p>
            <a:p>
              <a:r>
                <a:rPr lang="en-US" sz="1400" dirty="0" smtClean="0"/>
                <a:t>can be significantly reduced.</a:t>
              </a:r>
            </a:p>
          </p:txBody>
        </p:sp>
      </p:grpSp>
      <p:sp>
        <p:nvSpPr>
          <p:cNvPr id="14" name="TextBox 13"/>
          <p:cNvSpPr txBox="1"/>
          <p:nvPr/>
        </p:nvSpPr>
        <p:spPr>
          <a:xfrm>
            <a:off x="2058523" y="6128595"/>
            <a:ext cx="5343129" cy="400110"/>
          </a:xfrm>
          <a:prstGeom prst="rect">
            <a:avLst/>
          </a:prstGeom>
          <a:solidFill>
            <a:schemeClr val="accent1">
              <a:lumMod val="20000"/>
              <a:lumOff val="80000"/>
            </a:schemeClr>
          </a:solidFill>
          <a:ln>
            <a:solidFill>
              <a:srgbClr val="153CFF"/>
            </a:solidFill>
          </a:ln>
        </p:spPr>
        <p:txBody>
          <a:bodyPr wrap="none" rtlCol="0">
            <a:spAutoFit/>
          </a:bodyPr>
          <a:lstStyle/>
          <a:p>
            <a:r>
              <a:rPr lang="en-US" sz="2000" b="1" i="1" dirty="0" smtClean="0">
                <a:solidFill>
                  <a:srgbClr val="153CFF"/>
                </a:solidFill>
              </a:rPr>
              <a:t>Choice of codes should consider system resource.</a:t>
            </a:r>
            <a:endParaRPr lang="en-US" sz="2000" b="1" i="1" dirty="0">
              <a:solidFill>
                <a:srgbClr val="153CFF"/>
              </a:solidFill>
            </a:endParaRPr>
          </a:p>
        </p:txBody>
      </p:sp>
    </p:spTree>
    <p:extLst>
      <p:ext uri="{BB962C8B-B14F-4D97-AF65-F5344CB8AC3E}">
        <p14:creationId xmlns:p14="http://schemas.microsoft.com/office/powerpoint/2010/main" val="3130014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66675" y="1175116"/>
            <a:ext cx="8980221" cy="5437846"/>
          </a:xfrm>
        </p:spPr>
        <p:txBody>
          <a:bodyPr>
            <a:normAutofit fontScale="85000" lnSpcReduction="20000"/>
          </a:bodyPr>
          <a:lstStyle/>
          <a:p>
            <a:r>
              <a:rPr lang="en-US" dirty="0" smtClean="0"/>
              <a:t>Changing shape of the internet: now lives life on the “</a:t>
            </a:r>
            <a:r>
              <a:rPr lang="en-US" b="1" dirty="0" smtClean="0">
                <a:solidFill>
                  <a:srgbClr val="FF0000"/>
                </a:solidFill>
              </a:rPr>
              <a:t>edge</a:t>
            </a:r>
            <a:r>
              <a:rPr lang="en-US" dirty="0" smtClean="0"/>
              <a:t>”</a:t>
            </a:r>
          </a:p>
          <a:p>
            <a:r>
              <a:rPr lang="en-US" dirty="0"/>
              <a:t>C</a:t>
            </a:r>
            <a:r>
              <a:rPr lang="en-US" dirty="0" smtClean="0"/>
              <a:t>hallenge: </a:t>
            </a:r>
            <a:r>
              <a:rPr lang="en-US" dirty="0" smtClean="0">
                <a:solidFill>
                  <a:srgbClr val="FF0000"/>
                </a:solidFill>
              </a:rPr>
              <a:t>scalable</a:t>
            </a:r>
            <a:r>
              <a:rPr lang="en-US" dirty="0" smtClean="0"/>
              <a:t> and </a:t>
            </a:r>
            <a:r>
              <a:rPr lang="en-US" dirty="0" smtClean="0">
                <a:solidFill>
                  <a:srgbClr val="FF0000"/>
                </a:solidFill>
              </a:rPr>
              <a:t>robust</a:t>
            </a:r>
            <a:r>
              <a:rPr lang="en-US" dirty="0" smtClean="0"/>
              <a:t> content delivery</a:t>
            </a:r>
          </a:p>
          <a:p>
            <a:r>
              <a:rPr lang="en-US" sz="3100" dirty="0" smtClean="0"/>
              <a:t>Infrastructure-heavy </a:t>
            </a:r>
            <a:r>
              <a:rPr lang="en-US" dirty="0" smtClean="0"/>
              <a:t>CDNs &amp; Datacenters </a:t>
            </a:r>
          </a:p>
          <a:p>
            <a:pPr lvl="1"/>
            <a:r>
              <a:rPr lang="en-US" dirty="0" err="1" smtClean="0"/>
              <a:t>Hypergiants</a:t>
            </a:r>
            <a:r>
              <a:rPr lang="en-US" dirty="0" smtClean="0"/>
              <a:t>: </a:t>
            </a:r>
            <a:r>
              <a:rPr lang="en-US" sz="2600" i="1" dirty="0" smtClean="0"/>
              <a:t>Akamai, Netflix, Google, Facebook, …</a:t>
            </a:r>
            <a:endParaRPr lang="en-US" sz="5200" dirty="0" smtClean="0"/>
          </a:p>
          <a:p>
            <a:pPr lvl="1"/>
            <a:r>
              <a:rPr lang="en-US" dirty="0" smtClean="0">
                <a:solidFill>
                  <a:srgbClr val="FF0000"/>
                </a:solidFill>
              </a:rPr>
              <a:t>Only 50% of traffic</a:t>
            </a:r>
            <a:r>
              <a:rPr lang="en-US" dirty="0" smtClean="0"/>
              <a:t>… (</a:t>
            </a:r>
            <a:r>
              <a:rPr lang="en-US" dirty="0" err="1" smtClean="0"/>
              <a:t>Labovitz</a:t>
            </a:r>
            <a:r>
              <a:rPr lang="en-US" dirty="0"/>
              <a:t>:</a:t>
            </a:r>
            <a:r>
              <a:rPr lang="en-US" dirty="0" smtClean="0"/>
              <a:t> Nanog’12 report)</a:t>
            </a:r>
          </a:p>
          <a:p>
            <a:r>
              <a:rPr lang="en-US" dirty="0" smtClean="0"/>
              <a:t>This talk: the </a:t>
            </a:r>
            <a:r>
              <a:rPr lang="en-US" dirty="0" smtClean="0">
                <a:solidFill>
                  <a:srgbClr val="FF0000"/>
                </a:solidFill>
              </a:rPr>
              <a:t>other 50% </a:t>
            </a:r>
            <a:r>
              <a:rPr lang="en-US" dirty="0" smtClean="0"/>
              <a:t>of the Internet traffic</a:t>
            </a:r>
          </a:p>
          <a:p>
            <a:pPr lvl="1"/>
            <a:r>
              <a:rPr lang="en-US" dirty="0"/>
              <a:t> Untapped </a:t>
            </a:r>
            <a:r>
              <a:rPr lang="en-US" dirty="0" smtClean="0"/>
              <a:t>edge </a:t>
            </a:r>
            <a:r>
              <a:rPr lang="en-US" dirty="0"/>
              <a:t>resources </a:t>
            </a:r>
            <a:r>
              <a:rPr lang="en-US" dirty="0" smtClean="0"/>
              <a:t>(computing, connectivity, storage, BW)</a:t>
            </a:r>
            <a:endParaRPr lang="en-US" dirty="0" smtClean="0">
              <a:solidFill>
                <a:srgbClr val="C00000"/>
              </a:solidFill>
            </a:endParaRPr>
          </a:p>
          <a:p>
            <a:pPr lvl="1"/>
            <a:r>
              <a:rPr lang="en-US" dirty="0" smtClean="0"/>
              <a:t> Unreliable or untrustworthy centralized infrastructure</a:t>
            </a:r>
          </a:p>
          <a:p>
            <a:r>
              <a:rPr lang="en-US" b="1" u="sng" dirty="0" smtClean="0"/>
              <a:t>Goal</a:t>
            </a:r>
            <a:r>
              <a:rPr lang="en-US" b="1" dirty="0" smtClean="0"/>
              <a:t>: open </a:t>
            </a:r>
            <a:r>
              <a:rPr lang="en-US" b="1" dirty="0"/>
              <a:t>&amp; </a:t>
            </a:r>
            <a:r>
              <a:rPr lang="en-US" b="1" dirty="0" smtClean="0"/>
              <a:t>distributed CDN architecture</a:t>
            </a:r>
          </a:p>
          <a:p>
            <a:r>
              <a:rPr lang="en-US" dirty="0" smtClean="0"/>
              <a:t>Rich emerging application areas:</a:t>
            </a:r>
          </a:p>
          <a:p>
            <a:pPr lvl="1"/>
            <a:r>
              <a:rPr lang="en-US" dirty="0" smtClean="0"/>
              <a:t>MOOCs: “free” free online education</a:t>
            </a:r>
          </a:p>
          <a:p>
            <a:pPr lvl="1"/>
            <a:r>
              <a:rPr lang="en-US" dirty="0" smtClean="0"/>
              <a:t>Free and uncensored flow of information </a:t>
            </a:r>
          </a:p>
          <a:p>
            <a:r>
              <a:rPr lang="en-US" b="1" dirty="0" smtClean="0">
                <a:solidFill>
                  <a:srgbClr val="153CFF"/>
                </a:solidFill>
              </a:rPr>
              <a:t>Focus of this talk:  “Cloud-P2P” </a:t>
            </a:r>
            <a:r>
              <a:rPr lang="en-US" b="1" dirty="0">
                <a:solidFill>
                  <a:srgbClr val="153CFF"/>
                </a:solidFill>
              </a:rPr>
              <a:t>hybrid </a:t>
            </a:r>
            <a:r>
              <a:rPr lang="en-US" b="1" dirty="0" err="1" smtClean="0">
                <a:solidFill>
                  <a:srgbClr val="153CFF"/>
                </a:solidFill>
              </a:rPr>
              <a:t>VoD</a:t>
            </a:r>
            <a:r>
              <a:rPr lang="en-US" b="1" dirty="0" smtClean="0">
                <a:solidFill>
                  <a:srgbClr val="153CFF"/>
                </a:solidFill>
              </a:rPr>
              <a:t> system</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1</a:t>
            </a:fld>
            <a:r>
              <a:rPr lang="en-US" smtClean="0"/>
              <a:t>/25</a:t>
            </a:r>
            <a:endParaRPr lang="en-US" dirty="0"/>
          </a:p>
        </p:txBody>
      </p:sp>
    </p:spTree>
    <p:extLst>
      <p:ext uri="{BB962C8B-B14F-4D97-AF65-F5344CB8AC3E}">
        <p14:creationId xmlns:p14="http://schemas.microsoft.com/office/powerpoint/2010/main" val="3336743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a:t>
            </a:r>
            <a:r>
              <a:rPr lang="en-US" dirty="0"/>
              <a:t>Distributed Resource Allocation</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19</a:t>
            </a:fld>
            <a:r>
              <a:rPr lang="en-US" smtClean="0"/>
              <a:t>/25</a:t>
            </a:r>
            <a:endParaRPr lang="en-US" dirty="0"/>
          </a:p>
        </p:txBody>
      </p:sp>
      <p:sp>
        <p:nvSpPr>
          <p:cNvPr id="6" name="타원 99"/>
          <p:cNvSpPr/>
          <p:nvPr/>
        </p:nvSpPr>
        <p:spPr>
          <a:xfrm>
            <a:off x="4062722" y="1540739"/>
            <a:ext cx="1002839" cy="270643"/>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8" name="타원 117"/>
          <p:cNvSpPr/>
          <p:nvPr/>
        </p:nvSpPr>
        <p:spPr>
          <a:xfrm>
            <a:off x="1251464" y="1335435"/>
            <a:ext cx="1155760" cy="6812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0" name="타원 117"/>
          <p:cNvSpPr/>
          <p:nvPr/>
        </p:nvSpPr>
        <p:spPr>
          <a:xfrm>
            <a:off x="1251464" y="3263044"/>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1" name="타원 99"/>
          <p:cNvSpPr/>
          <p:nvPr/>
        </p:nvSpPr>
        <p:spPr>
          <a:xfrm>
            <a:off x="4062722" y="2500549"/>
            <a:ext cx="1002839" cy="270643"/>
          </a:xfrm>
          <a:prstGeom prst="ellipse">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5" name="Rounded Rectangle 14"/>
          <p:cNvSpPr/>
          <p:nvPr/>
        </p:nvSpPr>
        <p:spPr>
          <a:xfrm>
            <a:off x="1048793" y="1192426"/>
            <a:ext cx="1641764" cy="2934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909533" y="1175106"/>
            <a:ext cx="2519589" cy="29520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0" idx="6"/>
            <a:endCxn id="11" idx="2"/>
          </p:cNvCxnSpPr>
          <p:nvPr/>
        </p:nvCxnSpPr>
        <p:spPr>
          <a:xfrm flipV="1">
            <a:off x="2407224" y="2635871"/>
            <a:ext cx="1655498" cy="9480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6"/>
          </p:cNvCxnSpPr>
          <p:nvPr/>
        </p:nvCxnSpPr>
        <p:spPr>
          <a:xfrm>
            <a:off x="2407224" y="3583930"/>
            <a:ext cx="1661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6"/>
            <a:endCxn id="6" idx="2"/>
          </p:cNvCxnSpPr>
          <p:nvPr/>
        </p:nvCxnSpPr>
        <p:spPr>
          <a:xfrm>
            <a:off x="2407224" y="1676061"/>
            <a:ext cx="165549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6"/>
            <a:endCxn id="11" idx="2"/>
          </p:cNvCxnSpPr>
          <p:nvPr/>
        </p:nvCxnSpPr>
        <p:spPr>
          <a:xfrm>
            <a:off x="2407224" y="1676061"/>
            <a:ext cx="1655498" cy="9598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5561" y="790978"/>
            <a:ext cx="777970" cy="369332"/>
          </a:xfrm>
          <a:prstGeom prst="rect">
            <a:avLst/>
          </a:prstGeom>
          <a:noFill/>
        </p:spPr>
        <p:txBody>
          <a:bodyPr wrap="none" rtlCol="0">
            <a:spAutoFit/>
          </a:bodyPr>
          <a:lstStyle/>
          <a:p>
            <a:r>
              <a:rPr lang="en-US" dirty="0" smtClean="0"/>
              <a:t>USERS</a:t>
            </a:r>
            <a:endParaRPr lang="en-US" dirty="0"/>
          </a:p>
        </p:txBody>
      </p:sp>
      <p:sp>
        <p:nvSpPr>
          <p:cNvPr id="24" name="TextBox 23"/>
          <p:cNvSpPr txBox="1"/>
          <p:nvPr/>
        </p:nvSpPr>
        <p:spPr>
          <a:xfrm>
            <a:off x="1345535" y="811326"/>
            <a:ext cx="922945" cy="369332"/>
          </a:xfrm>
          <a:prstGeom prst="rect">
            <a:avLst/>
          </a:prstGeom>
          <a:noFill/>
        </p:spPr>
        <p:txBody>
          <a:bodyPr wrap="none" rtlCol="0">
            <a:spAutoFit/>
          </a:bodyPr>
          <a:lstStyle/>
          <a:p>
            <a:r>
              <a:rPr lang="en-US" dirty="0" smtClean="0"/>
              <a:t>CACHES</a:t>
            </a:r>
            <a:endParaRPr lang="en-US" dirty="0"/>
          </a:p>
        </p:txBody>
      </p:sp>
      <p:sp>
        <p:nvSpPr>
          <p:cNvPr id="37" name="Cloud 36"/>
          <p:cNvSpPr/>
          <p:nvPr/>
        </p:nvSpPr>
        <p:spPr>
          <a:xfrm>
            <a:off x="7597824" y="2171523"/>
            <a:ext cx="1163782" cy="8429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822870" y="823094"/>
            <a:ext cx="851515" cy="369332"/>
          </a:xfrm>
          <a:prstGeom prst="rect">
            <a:avLst/>
          </a:prstGeom>
          <a:noFill/>
        </p:spPr>
        <p:txBody>
          <a:bodyPr wrap="none" rtlCol="0">
            <a:spAutoFit/>
          </a:bodyPr>
          <a:lstStyle/>
          <a:p>
            <a:r>
              <a:rPr lang="en-US" dirty="0" smtClean="0"/>
              <a:t>CLOUD</a:t>
            </a:r>
            <a:endParaRPr lang="en-US" dirty="0"/>
          </a:p>
        </p:txBody>
      </p:sp>
      <p:grpSp>
        <p:nvGrpSpPr>
          <p:cNvPr id="104" name="Group 103"/>
          <p:cNvGrpSpPr/>
          <p:nvPr/>
        </p:nvGrpSpPr>
        <p:grpSpPr>
          <a:xfrm>
            <a:off x="2787470" y="1308612"/>
            <a:ext cx="1119462" cy="2255272"/>
            <a:chOff x="2835239" y="1318181"/>
            <a:chExt cx="1119462" cy="2255272"/>
          </a:xfrm>
        </p:grpSpPr>
        <p:sp>
          <p:nvSpPr>
            <p:cNvPr id="43" name="TextBox 42"/>
            <p:cNvSpPr txBox="1"/>
            <p:nvPr/>
          </p:nvSpPr>
          <p:spPr>
            <a:xfrm>
              <a:off x="3053044" y="3204121"/>
              <a:ext cx="901657" cy="369332"/>
            </a:xfrm>
            <a:prstGeom prst="rect">
              <a:avLst/>
            </a:prstGeom>
            <a:noFill/>
          </p:spPr>
          <p:txBody>
            <a:bodyPr wrap="none" rtlCol="0">
              <a:spAutoFit/>
            </a:bodyPr>
            <a:lstStyle/>
            <a:p>
              <a:r>
                <a:rPr lang="en-US" b="1" dirty="0" smtClean="0">
                  <a:solidFill>
                    <a:srgbClr val="FF0000"/>
                  </a:solidFill>
                </a:rPr>
                <a:t>.1Mbps</a:t>
              </a:r>
              <a:endParaRPr lang="en-US" b="1" dirty="0">
                <a:solidFill>
                  <a:srgbClr val="FF0000"/>
                </a:solidFill>
              </a:endParaRPr>
            </a:p>
          </p:txBody>
        </p:sp>
        <p:sp>
          <p:nvSpPr>
            <p:cNvPr id="44" name="TextBox 43"/>
            <p:cNvSpPr txBox="1"/>
            <p:nvPr/>
          </p:nvSpPr>
          <p:spPr>
            <a:xfrm rot="19655459">
              <a:off x="2835239" y="2694512"/>
              <a:ext cx="901657" cy="369332"/>
            </a:xfrm>
            <a:prstGeom prst="rect">
              <a:avLst/>
            </a:prstGeom>
            <a:noFill/>
          </p:spPr>
          <p:txBody>
            <a:bodyPr wrap="none" rtlCol="0">
              <a:spAutoFit/>
            </a:bodyPr>
            <a:lstStyle/>
            <a:p>
              <a:r>
                <a:rPr lang="en-US" b="1" dirty="0" smtClean="0">
                  <a:solidFill>
                    <a:srgbClr val="00B050"/>
                  </a:solidFill>
                </a:rPr>
                <a:t>.1Mbps</a:t>
              </a:r>
              <a:endParaRPr lang="en-US" b="1" dirty="0">
                <a:solidFill>
                  <a:srgbClr val="00B050"/>
                </a:solidFill>
              </a:endParaRPr>
            </a:p>
          </p:txBody>
        </p:sp>
        <p:sp>
          <p:nvSpPr>
            <p:cNvPr id="70" name="TextBox 69"/>
            <p:cNvSpPr txBox="1"/>
            <p:nvPr/>
          </p:nvSpPr>
          <p:spPr>
            <a:xfrm>
              <a:off x="2935251" y="1318181"/>
              <a:ext cx="901657" cy="369332"/>
            </a:xfrm>
            <a:prstGeom prst="rect">
              <a:avLst/>
            </a:prstGeom>
            <a:noFill/>
          </p:spPr>
          <p:txBody>
            <a:bodyPr wrap="none" rtlCol="0">
              <a:spAutoFit/>
            </a:bodyPr>
            <a:lstStyle/>
            <a:p>
              <a:r>
                <a:rPr lang="en-US" b="1" dirty="0" smtClean="0">
                  <a:solidFill>
                    <a:srgbClr val="0000FF"/>
                  </a:solidFill>
                </a:rPr>
                <a:t>.1Mbps</a:t>
              </a:r>
              <a:endParaRPr lang="en-US" b="1" dirty="0">
                <a:solidFill>
                  <a:srgbClr val="0000FF"/>
                </a:solidFill>
              </a:endParaRPr>
            </a:p>
          </p:txBody>
        </p:sp>
        <p:sp>
          <p:nvSpPr>
            <p:cNvPr id="71" name="TextBox 70"/>
            <p:cNvSpPr txBox="1"/>
            <p:nvPr/>
          </p:nvSpPr>
          <p:spPr>
            <a:xfrm rot="1678078">
              <a:off x="2861914" y="1811608"/>
              <a:ext cx="901657" cy="369332"/>
            </a:xfrm>
            <a:prstGeom prst="rect">
              <a:avLst/>
            </a:prstGeom>
            <a:noFill/>
          </p:spPr>
          <p:txBody>
            <a:bodyPr wrap="none" rtlCol="0">
              <a:spAutoFit/>
            </a:bodyPr>
            <a:lstStyle/>
            <a:p>
              <a:r>
                <a:rPr lang="en-US" b="1" dirty="0" smtClean="0">
                  <a:solidFill>
                    <a:srgbClr val="00B050"/>
                  </a:solidFill>
                </a:rPr>
                <a:t>.1Mbps</a:t>
              </a:r>
              <a:endParaRPr lang="en-US" b="1" dirty="0">
                <a:solidFill>
                  <a:srgbClr val="00B050"/>
                </a:solidFill>
              </a:endParaRPr>
            </a:p>
          </p:txBody>
        </p:sp>
      </p:grpSp>
      <p:cxnSp>
        <p:nvCxnSpPr>
          <p:cNvPr id="84" name="Straight Arrow Connector 83"/>
          <p:cNvCxnSpPr>
            <a:stCxn id="37" idx="2"/>
            <a:endCxn id="6" idx="6"/>
          </p:cNvCxnSpPr>
          <p:nvPr/>
        </p:nvCxnSpPr>
        <p:spPr>
          <a:xfrm flipH="1" flipV="1">
            <a:off x="5065561" y="1676061"/>
            <a:ext cx="2535873" cy="9169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7" idx="2"/>
            <a:endCxn id="11" idx="6"/>
          </p:cNvCxnSpPr>
          <p:nvPr/>
        </p:nvCxnSpPr>
        <p:spPr>
          <a:xfrm flipH="1">
            <a:off x="5065561" y="2592987"/>
            <a:ext cx="2535873" cy="428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7" idx="2"/>
          </p:cNvCxnSpPr>
          <p:nvPr/>
        </p:nvCxnSpPr>
        <p:spPr>
          <a:xfrm flipH="1">
            <a:off x="5065561" y="2592987"/>
            <a:ext cx="2535873" cy="9909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3539423" y="3115937"/>
            <a:ext cx="184666" cy="369332"/>
          </a:xfrm>
          <a:prstGeom prst="rect">
            <a:avLst/>
          </a:prstGeom>
          <a:noFill/>
        </p:spPr>
        <p:txBody>
          <a:bodyPr wrap="none" rtlCol="0">
            <a:spAutoFit/>
          </a:bodyPr>
          <a:lstStyle/>
          <a:p>
            <a:endParaRPr lang="en-US" dirty="0"/>
          </a:p>
        </p:txBody>
      </p:sp>
      <p:grpSp>
        <p:nvGrpSpPr>
          <p:cNvPr id="34" name="Group 33"/>
          <p:cNvGrpSpPr/>
          <p:nvPr/>
        </p:nvGrpSpPr>
        <p:grpSpPr>
          <a:xfrm>
            <a:off x="5299627" y="1597880"/>
            <a:ext cx="3920032" cy="2193993"/>
            <a:chOff x="5299627" y="1489052"/>
            <a:chExt cx="3920032" cy="2193993"/>
          </a:xfrm>
        </p:grpSpPr>
        <p:sp>
          <p:nvSpPr>
            <p:cNvPr id="35" name="TextBox 34"/>
            <p:cNvSpPr txBox="1"/>
            <p:nvPr/>
          </p:nvSpPr>
          <p:spPr>
            <a:xfrm>
              <a:off x="7010400" y="1489052"/>
              <a:ext cx="2209259" cy="707886"/>
            </a:xfrm>
            <a:prstGeom prst="rect">
              <a:avLst/>
            </a:prstGeom>
            <a:noFill/>
          </p:spPr>
          <p:txBody>
            <a:bodyPr wrap="none" rtlCol="0">
              <a:spAutoFit/>
            </a:bodyPr>
            <a:lstStyle/>
            <a:p>
              <a:r>
                <a:rPr lang="en-US" sz="4000" b="1" dirty="0" smtClean="0">
                  <a:solidFill>
                    <a:srgbClr val="002060"/>
                  </a:solidFill>
                  <a:latin typeface="Times New Roman" pitchFamily="18" charset="0"/>
                  <a:cs typeface="Times New Roman" pitchFamily="18" charset="0"/>
                </a:rPr>
                <a:t>2.6 Mbps</a:t>
              </a:r>
              <a:endParaRPr lang="en-US" sz="4000" b="1" dirty="0">
                <a:solidFill>
                  <a:srgbClr val="002060"/>
                </a:solidFill>
                <a:latin typeface="Times New Roman" pitchFamily="18" charset="0"/>
                <a:cs typeface="Times New Roman" pitchFamily="18" charset="0"/>
              </a:endParaRPr>
            </a:p>
          </p:txBody>
        </p:sp>
        <p:sp>
          <p:nvSpPr>
            <p:cNvPr id="36" name="TextBox 35"/>
            <p:cNvSpPr txBox="1"/>
            <p:nvPr/>
          </p:nvSpPr>
          <p:spPr>
            <a:xfrm rot="1170402">
              <a:off x="5343279" y="1502407"/>
              <a:ext cx="901657" cy="369332"/>
            </a:xfrm>
            <a:prstGeom prst="rect">
              <a:avLst/>
            </a:prstGeom>
            <a:noFill/>
          </p:spPr>
          <p:txBody>
            <a:bodyPr wrap="none" rtlCol="0">
              <a:spAutoFit/>
            </a:bodyPr>
            <a:lstStyle/>
            <a:p>
              <a:r>
                <a:rPr lang="en-US" b="1" dirty="0" smtClean="0">
                  <a:solidFill>
                    <a:srgbClr val="0000FF"/>
                  </a:solidFill>
                </a:rPr>
                <a:t>.9Mbps</a:t>
              </a:r>
              <a:endParaRPr lang="en-US" b="1" dirty="0">
                <a:solidFill>
                  <a:srgbClr val="0000FF"/>
                </a:solidFill>
              </a:endParaRPr>
            </a:p>
          </p:txBody>
        </p:sp>
        <p:sp>
          <p:nvSpPr>
            <p:cNvPr id="38" name="TextBox 37"/>
            <p:cNvSpPr txBox="1"/>
            <p:nvPr/>
          </p:nvSpPr>
          <p:spPr>
            <a:xfrm>
              <a:off x="5299627" y="2536218"/>
              <a:ext cx="901657" cy="369332"/>
            </a:xfrm>
            <a:prstGeom prst="rect">
              <a:avLst/>
            </a:prstGeom>
            <a:noFill/>
          </p:spPr>
          <p:txBody>
            <a:bodyPr wrap="none" rtlCol="0">
              <a:spAutoFit/>
            </a:bodyPr>
            <a:lstStyle/>
            <a:p>
              <a:r>
                <a:rPr lang="en-US" b="1" dirty="0" smtClean="0">
                  <a:solidFill>
                    <a:srgbClr val="00B050"/>
                  </a:solidFill>
                </a:rPr>
                <a:t>.8Mbps</a:t>
              </a:r>
              <a:endParaRPr lang="en-US" b="1" dirty="0">
                <a:solidFill>
                  <a:srgbClr val="00B050"/>
                </a:solidFill>
              </a:endParaRPr>
            </a:p>
          </p:txBody>
        </p:sp>
        <p:sp>
          <p:nvSpPr>
            <p:cNvPr id="39" name="TextBox 38"/>
            <p:cNvSpPr txBox="1"/>
            <p:nvPr/>
          </p:nvSpPr>
          <p:spPr>
            <a:xfrm rot="20540817">
              <a:off x="5344596" y="3313713"/>
              <a:ext cx="901657" cy="369332"/>
            </a:xfrm>
            <a:prstGeom prst="rect">
              <a:avLst/>
            </a:prstGeom>
            <a:noFill/>
          </p:spPr>
          <p:txBody>
            <a:bodyPr wrap="none" rtlCol="0">
              <a:spAutoFit/>
            </a:bodyPr>
            <a:lstStyle/>
            <a:p>
              <a:r>
                <a:rPr lang="en-US" b="1" dirty="0" smtClean="0">
                  <a:solidFill>
                    <a:srgbClr val="FF0000"/>
                  </a:solidFill>
                </a:rPr>
                <a:t>.9Mbps</a:t>
              </a:r>
              <a:endParaRPr lang="en-US" b="1" dirty="0">
                <a:solidFill>
                  <a:srgbClr val="FF0000"/>
                </a:solidFill>
              </a:endParaRPr>
            </a:p>
          </p:txBody>
        </p:sp>
      </p:grpSp>
      <p:sp>
        <p:nvSpPr>
          <p:cNvPr id="40" name="TextBox 39"/>
          <p:cNvSpPr txBox="1"/>
          <p:nvPr/>
        </p:nvSpPr>
        <p:spPr>
          <a:xfrm>
            <a:off x="310290" y="4480249"/>
            <a:ext cx="8241359" cy="707886"/>
          </a:xfrm>
          <a:prstGeom prst="rect">
            <a:avLst/>
          </a:prstGeom>
          <a:noFill/>
        </p:spPr>
        <p:txBody>
          <a:bodyPr wrap="none" rtlCol="0">
            <a:spAutoFit/>
          </a:bodyPr>
          <a:lstStyle/>
          <a:p>
            <a:r>
              <a:rPr lang="en-US" sz="2000" dirty="0" smtClean="0">
                <a:solidFill>
                  <a:srgbClr val="C00000"/>
                </a:solidFill>
                <a:latin typeface="Times New Roman" pitchFamily="18" charset="0"/>
                <a:cs typeface="Times New Roman" pitchFamily="18" charset="0"/>
              </a:rPr>
              <a:t>DRA1. Each user measures its neighbor caches’ aggregate streaming rates to it.</a:t>
            </a:r>
          </a:p>
          <a:p>
            <a:r>
              <a:rPr lang="en-US" sz="2000" dirty="0">
                <a:solidFill>
                  <a:srgbClr val="C00000"/>
                </a:solidFill>
                <a:latin typeface="Times New Roman" pitchFamily="18" charset="0"/>
                <a:cs typeface="Times New Roman" pitchFamily="18" charset="0"/>
              </a:rPr>
              <a:t> </a:t>
            </a:r>
            <a:r>
              <a:rPr lang="en-US" sz="2000" dirty="0" smtClean="0">
                <a:solidFill>
                  <a:srgbClr val="C00000"/>
                </a:solidFill>
                <a:latin typeface="Times New Roman" pitchFamily="18" charset="0"/>
                <a:cs typeface="Times New Roman" pitchFamily="18" charset="0"/>
              </a:rPr>
              <a:t>           Then, he requests deficit </a:t>
            </a:r>
            <a:r>
              <a:rPr lang="en-US" sz="2000" dirty="0">
                <a:solidFill>
                  <a:srgbClr val="C00000"/>
                </a:solidFill>
                <a:latin typeface="Times New Roman" pitchFamily="18" charset="0"/>
                <a:cs typeface="Times New Roman" pitchFamily="18" charset="0"/>
              </a:rPr>
              <a:t>streaming rates from the cloud </a:t>
            </a:r>
            <a:r>
              <a:rPr lang="en-US" sz="2000" dirty="0" smtClean="0">
                <a:solidFill>
                  <a:srgbClr val="C00000"/>
                </a:solidFill>
                <a:latin typeface="Times New Roman" pitchFamily="18" charset="0"/>
                <a:cs typeface="Times New Roman" pitchFamily="18" charset="0"/>
              </a:rPr>
              <a:t>server.</a:t>
            </a:r>
          </a:p>
        </p:txBody>
      </p:sp>
      <p:sp>
        <p:nvSpPr>
          <p:cNvPr id="41" name="TextBox 40"/>
          <p:cNvSpPr txBox="1"/>
          <p:nvPr/>
        </p:nvSpPr>
        <p:spPr>
          <a:xfrm>
            <a:off x="302911" y="5245329"/>
            <a:ext cx="8704319"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DRA2. </a:t>
            </a:r>
            <a:r>
              <a:rPr lang="en-US" sz="2000" dirty="0">
                <a:latin typeface="Times New Roman" pitchFamily="18" charset="0"/>
                <a:cs typeface="Times New Roman" pitchFamily="18" charset="0"/>
              </a:rPr>
              <a:t>User sends ‘</a:t>
            </a:r>
            <a:r>
              <a:rPr lang="en-US" sz="2000" b="1" dirty="0">
                <a:solidFill>
                  <a:srgbClr val="0000FF"/>
                </a:solidFill>
                <a:latin typeface="Times New Roman" pitchFamily="18" charset="0"/>
                <a:cs typeface="Times New Roman" pitchFamily="18" charset="0"/>
              </a:rPr>
              <a:t>H</a:t>
            </a:r>
            <a:r>
              <a:rPr lang="en-US" sz="2000" b="1" dirty="0">
                <a:solidFill>
                  <a:srgbClr val="FF0000"/>
                </a:solidFill>
                <a:latin typeface="Times New Roman" pitchFamily="18" charset="0"/>
                <a:cs typeface="Times New Roman" pitchFamily="18" charset="0"/>
              </a:rPr>
              <a:t>E</a:t>
            </a:r>
            <a:r>
              <a:rPr lang="en-US" sz="2000" b="1" dirty="0">
                <a:solidFill>
                  <a:srgbClr val="00B050"/>
                </a:solidFill>
                <a:latin typeface="Times New Roman" pitchFamily="18" charset="0"/>
                <a:cs typeface="Times New Roman" pitchFamily="18" charset="0"/>
              </a:rPr>
              <a:t>L</a:t>
            </a:r>
            <a:r>
              <a:rPr lang="en-US" sz="2000" b="1" dirty="0">
                <a:solidFill>
                  <a:srgbClr val="FF0000"/>
                </a:solidFill>
                <a:latin typeface="Times New Roman" pitchFamily="18" charset="0"/>
                <a:cs typeface="Times New Roman" pitchFamily="18" charset="0"/>
              </a:rPr>
              <a:t>P</a:t>
            </a:r>
            <a:r>
              <a:rPr lang="en-US" sz="2000" dirty="0">
                <a:latin typeface="Times New Roman" pitchFamily="18" charset="0"/>
                <a:cs typeface="Times New Roman" pitchFamily="18" charset="0"/>
              </a:rPr>
              <a:t>’ signal to connected caches if he’s using cloud server</a:t>
            </a:r>
          </a:p>
        </p:txBody>
      </p:sp>
      <p:sp>
        <p:nvSpPr>
          <p:cNvPr id="46" name="TextBox 45"/>
          <p:cNvSpPr txBox="1"/>
          <p:nvPr/>
        </p:nvSpPr>
        <p:spPr>
          <a:xfrm>
            <a:off x="313503" y="5614080"/>
            <a:ext cx="8543626" cy="369332"/>
          </a:xfrm>
          <a:prstGeom prst="rect">
            <a:avLst/>
          </a:prstGeom>
          <a:noFill/>
        </p:spPr>
        <p:txBody>
          <a:bodyPr wrap="square" rtlCol="0">
            <a:spAutoFit/>
          </a:bodyPr>
          <a:lstStyle/>
          <a:p>
            <a:r>
              <a:rPr lang="en-US" dirty="0" smtClean="0">
                <a:latin typeface="Times New Roman" pitchFamily="18" charset="0"/>
                <a:cs typeface="Times New Roman" pitchFamily="18" charset="0"/>
              </a:rPr>
              <a:t>DRA3.  Caches update storage &amp; upload rates based on their BW &amp; storage constraints.</a:t>
            </a:r>
            <a:endParaRPr lang="en-US" dirty="0">
              <a:latin typeface="Times New Roman" pitchFamily="18" charset="0"/>
              <a:cs typeface="Times New Roman" pitchFamily="18" charset="0"/>
            </a:endParaRPr>
          </a:p>
        </p:txBody>
      </p:sp>
      <p:sp>
        <p:nvSpPr>
          <p:cNvPr id="47" name="타원 117"/>
          <p:cNvSpPr/>
          <p:nvPr/>
        </p:nvSpPr>
        <p:spPr>
          <a:xfrm>
            <a:off x="1251464" y="3263044"/>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grpSp>
        <p:nvGrpSpPr>
          <p:cNvPr id="48" name="Group 47"/>
          <p:cNvGrpSpPr/>
          <p:nvPr/>
        </p:nvGrpSpPr>
        <p:grpSpPr>
          <a:xfrm>
            <a:off x="1256353" y="1333015"/>
            <a:ext cx="1150871" cy="2598263"/>
            <a:chOff x="1256353" y="1333015"/>
            <a:chExt cx="1150871" cy="2598263"/>
          </a:xfrm>
        </p:grpSpPr>
        <p:grpSp>
          <p:nvGrpSpPr>
            <p:cNvPr id="55" name="Group 54"/>
            <p:cNvGrpSpPr/>
            <p:nvPr/>
          </p:nvGrpSpPr>
          <p:grpSpPr>
            <a:xfrm>
              <a:off x="1256353" y="1333015"/>
              <a:ext cx="1150871" cy="692277"/>
              <a:chOff x="1256353" y="1333015"/>
              <a:chExt cx="1150871" cy="692277"/>
            </a:xfrm>
          </p:grpSpPr>
          <p:sp>
            <p:nvSpPr>
              <p:cNvPr id="59" name="Pie 58"/>
              <p:cNvSpPr/>
              <p:nvPr/>
            </p:nvSpPr>
            <p:spPr>
              <a:xfrm>
                <a:off x="1256353" y="1335435"/>
                <a:ext cx="1150871" cy="689857"/>
              </a:xfrm>
              <a:prstGeom prst="pie">
                <a:avLst>
                  <a:gd name="adj1" fmla="val 9624002"/>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Pie 59"/>
              <p:cNvSpPr/>
              <p:nvPr/>
            </p:nvSpPr>
            <p:spPr>
              <a:xfrm>
                <a:off x="1256353" y="1333015"/>
                <a:ext cx="1150871" cy="689857"/>
              </a:xfrm>
              <a:prstGeom prst="pie">
                <a:avLst>
                  <a:gd name="adj1" fmla="val 7238191"/>
                  <a:gd name="adj2" fmla="val 943101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6" name="Group 55"/>
            <p:cNvGrpSpPr/>
            <p:nvPr/>
          </p:nvGrpSpPr>
          <p:grpSpPr>
            <a:xfrm>
              <a:off x="1256353" y="3239001"/>
              <a:ext cx="1150871" cy="692277"/>
              <a:chOff x="1256353" y="3239001"/>
              <a:chExt cx="1150871" cy="692277"/>
            </a:xfrm>
          </p:grpSpPr>
          <p:sp>
            <p:nvSpPr>
              <p:cNvPr id="57" name="Pie 56"/>
              <p:cNvSpPr/>
              <p:nvPr/>
            </p:nvSpPr>
            <p:spPr>
              <a:xfrm>
                <a:off x="1256353" y="3241421"/>
                <a:ext cx="1150871" cy="689857"/>
              </a:xfrm>
              <a:prstGeom prst="pie">
                <a:avLst>
                  <a:gd name="adj1" fmla="val 9624002"/>
                  <a:gd name="adj2" fmla="val 1079110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Pie 57"/>
              <p:cNvSpPr/>
              <p:nvPr/>
            </p:nvSpPr>
            <p:spPr>
              <a:xfrm>
                <a:off x="1256353" y="3239001"/>
                <a:ext cx="1150871" cy="689857"/>
              </a:xfrm>
              <a:prstGeom prst="pie">
                <a:avLst>
                  <a:gd name="adj1" fmla="val 7238191"/>
                  <a:gd name="adj2" fmla="val 943101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63" name="TextBox 62"/>
          <p:cNvSpPr txBox="1"/>
          <p:nvPr/>
        </p:nvSpPr>
        <p:spPr>
          <a:xfrm>
            <a:off x="1139956" y="2389528"/>
            <a:ext cx="1459438" cy="523220"/>
          </a:xfrm>
          <a:prstGeom prst="rect">
            <a:avLst/>
          </a:prstGeom>
          <a:noFill/>
          <a:ln>
            <a:solidFill>
              <a:schemeClr val="tx1"/>
            </a:solidFill>
          </a:ln>
        </p:spPr>
        <p:txBody>
          <a:bodyPr wrap="none" rtlCol="0">
            <a:spAutoFit/>
          </a:bodyPr>
          <a:lstStyle/>
          <a:p>
            <a:r>
              <a:rPr lang="en-US" sz="1400" dirty="0" smtClean="0"/>
              <a:t>BW : 2Mbps</a:t>
            </a:r>
          </a:p>
          <a:p>
            <a:r>
              <a:rPr lang="en-US" sz="1400" dirty="0" smtClean="0"/>
              <a:t>Storage : 1 Movie</a:t>
            </a:r>
            <a:endParaRPr lang="en-US" sz="1400" dirty="0"/>
          </a:p>
        </p:txBody>
      </p:sp>
      <p:sp>
        <p:nvSpPr>
          <p:cNvPr id="51" name="TextBox 50"/>
          <p:cNvSpPr txBox="1"/>
          <p:nvPr/>
        </p:nvSpPr>
        <p:spPr>
          <a:xfrm>
            <a:off x="313066" y="5938587"/>
            <a:ext cx="684549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DRA4. Repeat DRA1-DRA3.</a:t>
            </a:r>
            <a:endParaRPr lang="en-US" sz="2000" dirty="0">
              <a:latin typeface="Times New Roman" pitchFamily="18" charset="0"/>
              <a:cs typeface="Times New Roman" pitchFamily="18" charset="0"/>
            </a:endParaRPr>
          </a:p>
        </p:txBody>
      </p:sp>
      <p:grpSp>
        <p:nvGrpSpPr>
          <p:cNvPr id="52" name="Group 51"/>
          <p:cNvGrpSpPr/>
          <p:nvPr/>
        </p:nvGrpSpPr>
        <p:grpSpPr>
          <a:xfrm>
            <a:off x="105483" y="1890976"/>
            <a:ext cx="1240052" cy="880216"/>
            <a:chOff x="105483" y="1890976"/>
            <a:chExt cx="1240052" cy="880216"/>
          </a:xfrm>
        </p:grpSpPr>
        <p:sp>
          <p:nvSpPr>
            <p:cNvPr id="53" name="Pie 52"/>
            <p:cNvSpPr/>
            <p:nvPr/>
          </p:nvSpPr>
          <p:spPr>
            <a:xfrm>
              <a:off x="194664" y="1890976"/>
              <a:ext cx="1150871" cy="689857"/>
            </a:xfrm>
            <a:prstGeom prst="pie">
              <a:avLst>
                <a:gd name="adj1" fmla="val 9624002"/>
                <a:gd name="adj2" fmla="val 107911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p:cNvSpPr txBox="1"/>
            <p:nvPr/>
          </p:nvSpPr>
          <p:spPr>
            <a:xfrm>
              <a:off x="105483" y="2429297"/>
              <a:ext cx="1150870" cy="338554"/>
            </a:xfrm>
            <a:prstGeom prst="rect">
              <a:avLst/>
            </a:prstGeom>
            <a:noFill/>
          </p:spPr>
          <p:txBody>
            <a:bodyPr wrap="square" rtlCol="0">
              <a:spAutoFit/>
            </a:bodyPr>
            <a:lstStyle/>
            <a:p>
              <a:r>
                <a:rPr lang="en-US" sz="1600" b="1" dirty="0" smtClean="0"/>
                <a:t>10%</a:t>
              </a:r>
              <a:endParaRPr lang="en-US" sz="1600" b="1" dirty="0"/>
            </a:p>
          </p:txBody>
        </p:sp>
        <p:sp>
          <p:nvSpPr>
            <p:cNvPr id="61" name="Rounded Rectangle 60"/>
            <p:cNvSpPr/>
            <p:nvPr/>
          </p:nvSpPr>
          <p:spPr>
            <a:xfrm>
              <a:off x="105483" y="2134524"/>
              <a:ext cx="764093" cy="636668"/>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hord 2"/>
          <p:cNvSpPr/>
          <p:nvPr/>
        </p:nvSpPr>
        <p:spPr>
          <a:xfrm rot="10800000">
            <a:off x="4068823" y="1540737"/>
            <a:ext cx="996737" cy="255163"/>
          </a:xfrm>
          <a:prstGeom prst="chord">
            <a:avLst>
              <a:gd name="adj1" fmla="val 866376"/>
              <a:gd name="adj2" fmla="val 20730386"/>
            </a:avLst>
          </a:prstGeom>
          <a:solidFill>
            <a:schemeClr val="tx2">
              <a:lumMod val="7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타원 104"/>
          <p:cNvSpPr/>
          <p:nvPr/>
        </p:nvSpPr>
        <p:spPr>
          <a:xfrm>
            <a:off x="4068824" y="3448608"/>
            <a:ext cx="996737" cy="270643"/>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67" name="Chord 66"/>
          <p:cNvSpPr/>
          <p:nvPr/>
        </p:nvSpPr>
        <p:spPr>
          <a:xfrm rot="10800000">
            <a:off x="4086947" y="2523556"/>
            <a:ext cx="996737" cy="255163"/>
          </a:xfrm>
          <a:prstGeom prst="chord">
            <a:avLst>
              <a:gd name="adj1" fmla="val 1327112"/>
              <a:gd name="adj2" fmla="val 20260569"/>
            </a:avLst>
          </a:prstGeom>
          <a:solidFill>
            <a:schemeClr val="accent3">
              <a:lumMod val="5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hord 67"/>
          <p:cNvSpPr/>
          <p:nvPr/>
        </p:nvSpPr>
        <p:spPr>
          <a:xfrm rot="10800000">
            <a:off x="4110713" y="3456007"/>
            <a:ext cx="996737" cy="255163"/>
          </a:xfrm>
          <a:prstGeom prst="chord">
            <a:avLst>
              <a:gd name="adj1" fmla="val 866376"/>
              <a:gd name="adj2" fmla="val 20730386"/>
            </a:avLst>
          </a:prstGeom>
          <a:solidFill>
            <a:srgbClr val="FF000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855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a:t>
            </a:r>
            <a:r>
              <a:rPr lang="en-US" dirty="0"/>
              <a:t>Distributed Resource Allocation</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20</a:t>
            </a:fld>
            <a:r>
              <a:rPr lang="en-US" smtClean="0"/>
              <a:t>/25</a:t>
            </a:r>
            <a:endParaRPr lang="en-US" dirty="0"/>
          </a:p>
        </p:txBody>
      </p:sp>
      <p:sp>
        <p:nvSpPr>
          <p:cNvPr id="6" name="타원 99"/>
          <p:cNvSpPr/>
          <p:nvPr/>
        </p:nvSpPr>
        <p:spPr>
          <a:xfrm>
            <a:off x="4062722" y="1540739"/>
            <a:ext cx="1002839" cy="270643"/>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7" name="타원 104"/>
          <p:cNvSpPr/>
          <p:nvPr/>
        </p:nvSpPr>
        <p:spPr>
          <a:xfrm>
            <a:off x="4068824" y="3448608"/>
            <a:ext cx="996737" cy="270643"/>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8" name="타원 117"/>
          <p:cNvSpPr/>
          <p:nvPr/>
        </p:nvSpPr>
        <p:spPr>
          <a:xfrm>
            <a:off x="1251464" y="1335435"/>
            <a:ext cx="1155760" cy="6812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0" name="타원 117"/>
          <p:cNvSpPr/>
          <p:nvPr/>
        </p:nvSpPr>
        <p:spPr>
          <a:xfrm>
            <a:off x="1251464" y="3263044"/>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1" name="타원 99"/>
          <p:cNvSpPr/>
          <p:nvPr/>
        </p:nvSpPr>
        <p:spPr>
          <a:xfrm>
            <a:off x="4062722" y="2500549"/>
            <a:ext cx="1002839" cy="270643"/>
          </a:xfrm>
          <a:prstGeom prst="ellipse">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5" name="Rounded Rectangle 14"/>
          <p:cNvSpPr/>
          <p:nvPr/>
        </p:nvSpPr>
        <p:spPr>
          <a:xfrm>
            <a:off x="1048793" y="1192426"/>
            <a:ext cx="1641764" cy="2934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909533" y="1175106"/>
            <a:ext cx="2519589" cy="29520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0" idx="6"/>
            <a:endCxn id="11" idx="2"/>
          </p:cNvCxnSpPr>
          <p:nvPr/>
        </p:nvCxnSpPr>
        <p:spPr>
          <a:xfrm flipV="1">
            <a:off x="2407224" y="2635871"/>
            <a:ext cx="1655498" cy="9480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6"/>
            <a:endCxn id="7" idx="2"/>
          </p:cNvCxnSpPr>
          <p:nvPr/>
        </p:nvCxnSpPr>
        <p:spPr>
          <a:xfrm>
            <a:off x="2407224" y="3583930"/>
            <a:ext cx="1661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6"/>
            <a:endCxn id="6" idx="2"/>
          </p:cNvCxnSpPr>
          <p:nvPr/>
        </p:nvCxnSpPr>
        <p:spPr>
          <a:xfrm>
            <a:off x="2407224" y="1676061"/>
            <a:ext cx="165549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6"/>
            <a:endCxn id="11" idx="2"/>
          </p:cNvCxnSpPr>
          <p:nvPr/>
        </p:nvCxnSpPr>
        <p:spPr>
          <a:xfrm>
            <a:off x="2407224" y="1676061"/>
            <a:ext cx="1655498" cy="9598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5561" y="790978"/>
            <a:ext cx="777970" cy="369332"/>
          </a:xfrm>
          <a:prstGeom prst="rect">
            <a:avLst/>
          </a:prstGeom>
          <a:noFill/>
        </p:spPr>
        <p:txBody>
          <a:bodyPr wrap="none" rtlCol="0">
            <a:spAutoFit/>
          </a:bodyPr>
          <a:lstStyle/>
          <a:p>
            <a:r>
              <a:rPr lang="en-US" dirty="0" smtClean="0"/>
              <a:t>USERS</a:t>
            </a:r>
            <a:endParaRPr lang="en-US" dirty="0"/>
          </a:p>
        </p:txBody>
      </p:sp>
      <p:sp>
        <p:nvSpPr>
          <p:cNvPr id="24" name="TextBox 23"/>
          <p:cNvSpPr txBox="1"/>
          <p:nvPr/>
        </p:nvSpPr>
        <p:spPr>
          <a:xfrm>
            <a:off x="1345535" y="811326"/>
            <a:ext cx="922945" cy="369332"/>
          </a:xfrm>
          <a:prstGeom prst="rect">
            <a:avLst/>
          </a:prstGeom>
          <a:noFill/>
        </p:spPr>
        <p:txBody>
          <a:bodyPr wrap="none" rtlCol="0">
            <a:spAutoFit/>
          </a:bodyPr>
          <a:lstStyle/>
          <a:p>
            <a:r>
              <a:rPr lang="en-US" dirty="0" smtClean="0"/>
              <a:t>CACHES</a:t>
            </a:r>
            <a:endParaRPr lang="en-US" dirty="0"/>
          </a:p>
        </p:txBody>
      </p:sp>
      <p:sp>
        <p:nvSpPr>
          <p:cNvPr id="37" name="Cloud 36"/>
          <p:cNvSpPr/>
          <p:nvPr/>
        </p:nvSpPr>
        <p:spPr>
          <a:xfrm>
            <a:off x="7597824" y="2171523"/>
            <a:ext cx="1163782" cy="8429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822870" y="823094"/>
            <a:ext cx="851515" cy="369332"/>
          </a:xfrm>
          <a:prstGeom prst="rect">
            <a:avLst/>
          </a:prstGeom>
          <a:noFill/>
        </p:spPr>
        <p:txBody>
          <a:bodyPr wrap="none" rtlCol="0">
            <a:spAutoFit/>
          </a:bodyPr>
          <a:lstStyle/>
          <a:p>
            <a:r>
              <a:rPr lang="en-US" dirty="0" smtClean="0"/>
              <a:t>CLOUD</a:t>
            </a:r>
            <a:endParaRPr lang="en-US" dirty="0"/>
          </a:p>
        </p:txBody>
      </p:sp>
      <p:cxnSp>
        <p:nvCxnSpPr>
          <p:cNvPr id="84" name="Straight Arrow Connector 83"/>
          <p:cNvCxnSpPr>
            <a:stCxn id="37" idx="2"/>
            <a:endCxn id="6" idx="6"/>
          </p:cNvCxnSpPr>
          <p:nvPr/>
        </p:nvCxnSpPr>
        <p:spPr>
          <a:xfrm flipH="1" flipV="1">
            <a:off x="5065561" y="1676061"/>
            <a:ext cx="2535873" cy="9169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7" idx="2"/>
            <a:endCxn id="11" idx="6"/>
          </p:cNvCxnSpPr>
          <p:nvPr/>
        </p:nvCxnSpPr>
        <p:spPr>
          <a:xfrm flipH="1">
            <a:off x="5065561" y="2592987"/>
            <a:ext cx="2535873" cy="428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7" idx="2"/>
            <a:endCxn id="7" idx="6"/>
          </p:cNvCxnSpPr>
          <p:nvPr/>
        </p:nvCxnSpPr>
        <p:spPr>
          <a:xfrm flipH="1">
            <a:off x="5065561" y="2592987"/>
            <a:ext cx="2535873" cy="9909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3539423" y="3115937"/>
            <a:ext cx="184666" cy="369332"/>
          </a:xfrm>
          <a:prstGeom prst="rect">
            <a:avLst/>
          </a:prstGeom>
          <a:noFill/>
        </p:spPr>
        <p:txBody>
          <a:bodyPr wrap="none" rtlCol="0">
            <a:spAutoFit/>
          </a:bodyPr>
          <a:lstStyle/>
          <a:p>
            <a:endParaRPr lang="en-US" dirty="0"/>
          </a:p>
        </p:txBody>
      </p:sp>
      <p:grpSp>
        <p:nvGrpSpPr>
          <p:cNvPr id="34" name="Group 33"/>
          <p:cNvGrpSpPr/>
          <p:nvPr/>
        </p:nvGrpSpPr>
        <p:grpSpPr>
          <a:xfrm>
            <a:off x="5299627" y="1597880"/>
            <a:ext cx="3920032" cy="2193993"/>
            <a:chOff x="5299627" y="1489052"/>
            <a:chExt cx="3920032" cy="2193993"/>
          </a:xfrm>
        </p:grpSpPr>
        <p:sp>
          <p:nvSpPr>
            <p:cNvPr id="35" name="TextBox 34"/>
            <p:cNvSpPr txBox="1"/>
            <p:nvPr/>
          </p:nvSpPr>
          <p:spPr>
            <a:xfrm>
              <a:off x="7010400" y="1489052"/>
              <a:ext cx="2209259" cy="707886"/>
            </a:xfrm>
            <a:prstGeom prst="rect">
              <a:avLst/>
            </a:prstGeom>
            <a:noFill/>
          </p:spPr>
          <p:txBody>
            <a:bodyPr wrap="none" rtlCol="0">
              <a:spAutoFit/>
            </a:bodyPr>
            <a:lstStyle/>
            <a:p>
              <a:r>
                <a:rPr lang="en-US" sz="4000" b="1" dirty="0" smtClean="0">
                  <a:solidFill>
                    <a:srgbClr val="002060"/>
                  </a:solidFill>
                  <a:latin typeface="Times New Roman" pitchFamily="18" charset="0"/>
                  <a:cs typeface="Times New Roman" pitchFamily="18" charset="0"/>
                </a:rPr>
                <a:t>2.6 Mbps</a:t>
              </a:r>
              <a:endParaRPr lang="en-US" sz="4000" b="1" dirty="0">
                <a:solidFill>
                  <a:srgbClr val="002060"/>
                </a:solidFill>
                <a:latin typeface="Times New Roman" pitchFamily="18" charset="0"/>
                <a:cs typeface="Times New Roman" pitchFamily="18" charset="0"/>
              </a:endParaRPr>
            </a:p>
          </p:txBody>
        </p:sp>
        <p:sp>
          <p:nvSpPr>
            <p:cNvPr id="36" name="TextBox 35"/>
            <p:cNvSpPr txBox="1"/>
            <p:nvPr/>
          </p:nvSpPr>
          <p:spPr>
            <a:xfrm rot="1170402">
              <a:off x="5343279" y="1502407"/>
              <a:ext cx="901657" cy="369332"/>
            </a:xfrm>
            <a:prstGeom prst="rect">
              <a:avLst/>
            </a:prstGeom>
            <a:noFill/>
          </p:spPr>
          <p:txBody>
            <a:bodyPr wrap="none" rtlCol="0">
              <a:spAutoFit/>
            </a:bodyPr>
            <a:lstStyle/>
            <a:p>
              <a:r>
                <a:rPr lang="en-US" b="1" dirty="0" smtClean="0">
                  <a:solidFill>
                    <a:srgbClr val="0000FF"/>
                  </a:solidFill>
                </a:rPr>
                <a:t>.9Mbps</a:t>
              </a:r>
              <a:endParaRPr lang="en-US" b="1" dirty="0">
                <a:solidFill>
                  <a:srgbClr val="0000FF"/>
                </a:solidFill>
              </a:endParaRPr>
            </a:p>
          </p:txBody>
        </p:sp>
        <p:sp>
          <p:nvSpPr>
            <p:cNvPr id="38" name="TextBox 37"/>
            <p:cNvSpPr txBox="1"/>
            <p:nvPr/>
          </p:nvSpPr>
          <p:spPr>
            <a:xfrm>
              <a:off x="5299627" y="2536218"/>
              <a:ext cx="901657" cy="369332"/>
            </a:xfrm>
            <a:prstGeom prst="rect">
              <a:avLst/>
            </a:prstGeom>
            <a:noFill/>
          </p:spPr>
          <p:txBody>
            <a:bodyPr wrap="none" rtlCol="0">
              <a:spAutoFit/>
            </a:bodyPr>
            <a:lstStyle/>
            <a:p>
              <a:r>
                <a:rPr lang="en-US" b="1" dirty="0" smtClean="0">
                  <a:solidFill>
                    <a:srgbClr val="00B050"/>
                  </a:solidFill>
                </a:rPr>
                <a:t>.8Mbps</a:t>
              </a:r>
              <a:endParaRPr lang="en-US" b="1" dirty="0">
                <a:solidFill>
                  <a:srgbClr val="00B050"/>
                </a:solidFill>
              </a:endParaRPr>
            </a:p>
          </p:txBody>
        </p:sp>
        <p:sp>
          <p:nvSpPr>
            <p:cNvPr id="39" name="TextBox 38"/>
            <p:cNvSpPr txBox="1"/>
            <p:nvPr/>
          </p:nvSpPr>
          <p:spPr>
            <a:xfrm rot="20540817">
              <a:off x="5344596" y="3313713"/>
              <a:ext cx="901657" cy="369332"/>
            </a:xfrm>
            <a:prstGeom prst="rect">
              <a:avLst/>
            </a:prstGeom>
            <a:noFill/>
          </p:spPr>
          <p:txBody>
            <a:bodyPr wrap="none" rtlCol="0">
              <a:spAutoFit/>
            </a:bodyPr>
            <a:lstStyle/>
            <a:p>
              <a:r>
                <a:rPr lang="en-US" b="1" dirty="0" smtClean="0">
                  <a:solidFill>
                    <a:srgbClr val="FF0000"/>
                  </a:solidFill>
                </a:rPr>
                <a:t>.9Mbps</a:t>
              </a:r>
              <a:endParaRPr lang="en-US" b="1" dirty="0">
                <a:solidFill>
                  <a:srgbClr val="FF0000"/>
                </a:solidFill>
              </a:endParaRPr>
            </a:p>
          </p:txBody>
        </p:sp>
      </p:grpSp>
      <p:sp>
        <p:nvSpPr>
          <p:cNvPr id="40" name="TextBox 39"/>
          <p:cNvSpPr txBox="1"/>
          <p:nvPr/>
        </p:nvSpPr>
        <p:spPr>
          <a:xfrm>
            <a:off x="310290" y="4480249"/>
            <a:ext cx="8241359" cy="707886"/>
          </a:xfrm>
          <a:prstGeom prst="rect">
            <a:avLst/>
          </a:prstGeom>
          <a:noFill/>
        </p:spPr>
        <p:txBody>
          <a:bodyPr wrap="none" rtlCol="0">
            <a:spAutoFit/>
          </a:bodyPr>
          <a:lstStyle/>
          <a:p>
            <a:r>
              <a:rPr lang="en-US" sz="2000" dirty="0" smtClean="0">
                <a:solidFill>
                  <a:srgbClr val="C00000"/>
                </a:solidFill>
                <a:latin typeface="Times New Roman" pitchFamily="18" charset="0"/>
                <a:cs typeface="Times New Roman" pitchFamily="18" charset="0"/>
              </a:rPr>
              <a:t>DRA1. Each user measures its neighbor caches aggregate streaming rates to it.</a:t>
            </a:r>
          </a:p>
          <a:p>
            <a:r>
              <a:rPr lang="en-US" sz="2000" dirty="0">
                <a:solidFill>
                  <a:srgbClr val="C00000"/>
                </a:solidFill>
                <a:latin typeface="Times New Roman" pitchFamily="18" charset="0"/>
                <a:cs typeface="Times New Roman" pitchFamily="18" charset="0"/>
              </a:rPr>
              <a:t> </a:t>
            </a:r>
            <a:r>
              <a:rPr lang="en-US" sz="2000" dirty="0" smtClean="0">
                <a:solidFill>
                  <a:srgbClr val="C00000"/>
                </a:solidFill>
                <a:latin typeface="Times New Roman" pitchFamily="18" charset="0"/>
                <a:cs typeface="Times New Roman" pitchFamily="18" charset="0"/>
              </a:rPr>
              <a:t>           Then, request </a:t>
            </a:r>
            <a:r>
              <a:rPr lang="en-US" sz="2000" dirty="0">
                <a:solidFill>
                  <a:srgbClr val="C00000"/>
                </a:solidFill>
                <a:latin typeface="Times New Roman" pitchFamily="18" charset="0"/>
                <a:cs typeface="Times New Roman" pitchFamily="18" charset="0"/>
              </a:rPr>
              <a:t>remaining streaming rates from the cloud </a:t>
            </a:r>
            <a:r>
              <a:rPr lang="en-US" sz="2000" dirty="0" smtClean="0">
                <a:solidFill>
                  <a:srgbClr val="C00000"/>
                </a:solidFill>
                <a:latin typeface="Times New Roman" pitchFamily="18" charset="0"/>
                <a:cs typeface="Times New Roman" pitchFamily="18" charset="0"/>
              </a:rPr>
              <a:t>server.</a:t>
            </a:r>
          </a:p>
        </p:txBody>
      </p:sp>
      <p:sp>
        <p:nvSpPr>
          <p:cNvPr id="41" name="TextBox 40"/>
          <p:cNvSpPr txBox="1"/>
          <p:nvPr/>
        </p:nvSpPr>
        <p:spPr>
          <a:xfrm>
            <a:off x="302911" y="5245329"/>
            <a:ext cx="8704319" cy="400110"/>
          </a:xfrm>
          <a:prstGeom prst="rect">
            <a:avLst/>
          </a:prstGeom>
          <a:noFill/>
        </p:spPr>
        <p:txBody>
          <a:bodyPr wrap="square" rtlCol="0">
            <a:spAutoFit/>
          </a:bodyPr>
          <a:lstStyle/>
          <a:p>
            <a:r>
              <a:rPr lang="en-US" sz="2000" dirty="0" smtClean="0">
                <a:solidFill>
                  <a:srgbClr val="C00000"/>
                </a:solidFill>
                <a:latin typeface="Times New Roman" pitchFamily="18" charset="0"/>
                <a:cs typeface="Times New Roman" pitchFamily="18" charset="0"/>
              </a:rPr>
              <a:t>DRA2. </a:t>
            </a:r>
            <a:r>
              <a:rPr lang="en-US" sz="2000" dirty="0">
                <a:latin typeface="Times New Roman" pitchFamily="18" charset="0"/>
                <a:cs typeface="Times New Roman" pitchFamily="18" charset="0"/>
              </a:rPr>
              <a:t> </a:t>
            </a:r>
            <a:r>
              <a:rPr lang="en-US" sz="2000" dirty="0" smtClean="0">
                <a:solidFill>
                  <a:srgbClr val="C00000"/>
                </a:solidFill>
                <a:latin typeface="Times New Roman" pitchFamily="18" charset="0"/>
                <a:cs typeface="Times New Roman" pitchFamily="18" charset="0"/>
              </a:rPr>
              <a:t>User </a:t>
            </a:r>
            <a:r>
              <a:rPr lang="en-US" sz="2000" dirty="0">
                <a:solidFill>
                  <a:srgbClr val="C00000"/>
                </a:solidFill>
                <a:latin typeface="Times New Roman" pitchFamily="18" charset="0"/>
                <a:cs typeface="Times New Roman" pitchFamily="18" charset="0"/>
              </a:rPr>
              <a:t>sends ‘</a:t>
            </a:r>
            <a:r>
              <a:rPr lang="en-US" sz="2000" b="1" dirty="0">
                <a:solidFill>
                  <a:srgbClr val="C00000"/>
                </a:solidFill>
                <a:latin typeface="Times New Roman" pitchFamily="18" charset="0"/>
                <a:cs typeface="Times New Roman" pitchFamily="18" charset="0"/>
              </a:rPr>
              <a:t>HELP</a:t>
            </a:r>
            <a:r>
              <a:rPr lang="en-US" sz="2000" dirty="0">
                <a:solidFill>
                  <a:srgbClr val="C00000"/>
                </a:solidFill>
                <a:latin typeface="Times New Roman" pitchFamily="18" charset="0"/>
                <a:cs typeface="Times New Roman" pitchFamily="18" charset="0"/>
              </a:rPr>
              <a:t>’ signal to connected caches if he’s using cloud server</a:t>
            </a:r>
          </a:p>
        </p:txBody>
      </p:sp>
      <p:sp>
        <p:nvSpPr>
          <p:cNvPr id="46" name="TextBox 45"/>
          <p:cNvSpPr txBox="1"/>
          <p:nvPr/>
        </p:nvSpPr>
        <p:spPr>
          <a:xfrm>
            <a:off x="313503" y="5614080"/>
            <a:ext cx="8543626" cy="369332"/>
          </a:xfrm>
          <a:prstGeom prst="rect">
            <a:avLst/>
          </a:prstGeom>
          <a:noFill/>
        </p:spPr>
        <p:txBody>
          <a:bodyPr wrap="square" rtlCol="0">
            <a:spAutoFit/>
          </a:bodyPr>
          <a:lstStyle/>
          <a:p>
            <a:r>
              <a:rPr lang="en-US" dirty="0" smtClean="0">
                <a:latin typeface="Times New Roman" pitchFamily="18" charset="0"/>
                <a:cs typeface="Times New Roman" pitchFamily="18" charset="0"/>
              </a:rPr>
              <a:t>DRA3.   Caches update storage and upload rates based on their BW &amp; storage constraints.</a:t>
            </a:r>
            <a:endParaRPr lang="en-US" dirty="0">
              <a:latin typeface="Times New Roman" pitchFamily="18" charset="0"/>
              <a:cs typeface="Times New Roman" pitchFamily="18" charset="0"/>
            </a:endParaRPr>
          </a:p>
        </p:txBody>
      </p:sp>
      <p:sp>
        <p:nvSpPr>
          <p:cNvPr id="47" name="타원 117"/>
          <p:cNvSpPr/>
          <p:nvPr/>
        </p:nvSpPr>
        <p:spPr>
          <a:xfrm>
            <a:off x="1251464" y="3263044"/>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grpSp>
        <p:nvGrpSpPr>
          <p:cNvPr id="48" name="Group 47"/>
          <p:cNvGrpSpPr/>
          <p:nvPr/>
        </p:nvGrpSpPr>
        <p:grpSpPr>
          <a:xfrm>
            <a:off x="1256353" y="1333015"/>
            <a:ext cx="1150871" cy="2598263"/>
            <a:chOff x="1256353" y="1333015"/>
            <a:chExt cx="1150871" cy="2598263"/>
          </a:xfrm>
        </p:grpSpPr>
        <p:grpSp>
          <p:nvGrpSpPr>
            <p:cNvPr id="55" name="Group 54"/>
            <p:cNvGrpSpPr/>
            <p:nvPr/>
          </p:nvGrpSpPr>
          <p:grpSpPr>
            <a:xfrm>
              <a:off x="1256353" y="1333015"/>
              <a:ext cx="1150871" cy="692277"/>
              <a:chOff x="1256353" y="1333015"/>
              <a:chExt cx="1150871" cy="692277"/>
            </a:xfrm>
          </p:grpSpPr>
          <p:sp>
            <p:nvSpPr>
              <p:cNvPr id="59" name="Pie 58"/>
              <p:cNvSpPr/>
              <p:nvPr/>
            </p:nvSpPr>
            <p:spPr>
              <a:xfrm>
                <a:off x="1256353" y="1335435"/>
                <a:ext cx="1150871" cy="689857"/>
              </a:xfrm>
              <a:prstGeom prst="pie">
                <a:avLst>
                  <a:gd name="adj1" fmla="val 9624002"/>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Pie 59"/>
              <p:cNvSpPr/>
              <p:nvPr/>
            </p:nvSpPr>
            <p:spPr>
              <a:xfrm>
                <a:off x="1256353" y="1333015"/>
                <a:ext cx="1150871" cy="689857"/>
              </a:xfrm>
              <a:prstGeom prst="pie">
                <a:avLst>
                  <a:gd name="adj1" fmla="val 7238191"/>
                  <a:gd name="adj2" fmla="val 943101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6" name="Group 55"/>
            <p:cNvGrpSpPr/>
            <p:nvPr/>
          </p:nvGrpSpPr>
          <p:grpSpPr>
            <a:xfrm>
              <a:off x="1256353" y="3239001"/>
              <a:ext cx="1150871" cy="692277"/>
              <a:chOff x="1256353" y="3239001"/>
              <a:chExt cx="1150871" cy="692277"/>
            </a:xfrm>
          </p:grpSpPr>
          <p:sp>
            <p:nvSpPr>
              <p:cNvPr id="57" name="Pie 56"/>
              <p:cNvSpPr/>
              <p:nvPr/>
            </p:nvSpPr>
            <p:spPr>
              <a:xfrm>
                <a:off x="1256353" y="3241421"/>
                <a:ext cx="1150871" cy="689857"/>
              </a:xfrm>
              <a:prstGeom prst="pie">
                <a:avLst>
                  <a:gd name="adj1" fmla="val 9624002"/>
                  <a:gd name="adj2" fmla="val 1079110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Pie 57"/>
              <p:cNvSpPr/>
              <p:nvPr/>
            </p:nvSpPr>
            <p:spPr>
              <a:xfrm>
                <a:off x="1256353" y="3239001"/>
                <a:ext cx="1150871" cy="689857"/>
              </a:xfrm>
              <a:prstGeom prst="pie">
                <a:avLst>
                  <a:gd name="adj1" fmla="val 7238191"/>
                  <a:gd name="adj2" fmla="val 943101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63" name="TextBox 62"/>
          <p:cNvSpPr txBox="1"/>
          <p:nvPr/>
        </p:nvSpPr>
        <p:spPr>
          <a:xfrm>
            <a:off x="1139956" y="2389528"/>
            <a:ext cx="1459438" cy="523220"/>
          </a:xfrm>
          <a:prstGeom prst="rect">
            <a:avLst/>
          </a:prstGeom>
          <a:noFill/>
          <a:ln>
            <a:solidFill>
              <a:schemeClr val="tx1"/>
            </a:solidFill>
          </a:ln>
        </p:spPr>
        <p:txBody>
          <a:bodyPr wrap="none" rtlCol="0">
            <a:spAutoFit/>
          </a:bodyPr>
          <a:lstStyle/>
          <a:p>
            <a:r>
              <a:rPr lang="en-US" sz="1400" dirty="0" smtClean="0"/>
              <a:t>BW : 2Mbps</a:t>
            </a:r>
          </a:p>
          <a:p>
            <a:r>
              <a:rPr lang="en-US" sz="1400" dirty="0" smtClean="0"/>
              <a:t>Storage : 1 Movie</a:t>
            </a:r>
            <a:endParaRPr lang="en-US" sz="1400" dirty="0"/>
          </a:p>
        </p:txBody>
      </p:sp>
      <p:sp>
        <p:nvSpPr>
          <p:cNvPr id="51" name="TextBox 50"/>
          <p:cNvSpPr txBox="1"/>
          <p:nvPr/>
        </p:nvSpPr>
        <p:spPr>
          <a:xfrm>
            <a:off x="313066" y="5938587"/>
            <a:ext cx="684549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DRA4.  Repeat DRA1-DRA3.</a:t>
            </a:r>
            <a:endParaRPr lang="en-US" sz="2000" dirty="0">
              <a:latin typeface="Times New Roman" pitchFamily="18" charset="0"/>
              <a:cs typeface="Times New Roman" pitchFamily="18" charset="0"/>
            </a:endParaRPr>
          </a:p>
        </p:txBody>
      </p:sp>
      <p:grpSp>
        <p:nvGrpSpPr>
          <p:cNvPr id="52" name="Group 51"/>
          <p:cNvGrpSpPr/>
          <p:nvPr/>
        </p:nvGrpSpPr>
        <p:grpSpPr>
          <a:xfrm>
            <a:off x="105483" y="1890976"/>
            <a:ext cx="1240052" cy="880216"/>
            <a:chOff x="105483" y="1890976"/>
            <a:chExt cx="1240052" cy="880216"/>
          </a:xfrm>
        </p:grpSpPr>
        <p:sp>
          <p:nvSpPr>
            <p:cNvPr id="53" name="Pie 52"/>
            <p:cNvSpPr/>
            <p:nvPr/>
          </p:nvSpPr>
          <p:spPr>
            <a:xfrm>
              <a:off x="194664" y="1890976"/>
              <a:ext cx="1150871" cy="689857"/>
            </a:xfrm>
            <a:prstGeom prst="pie">
              <a:avLst>
                <a:gd name="adj1" fmla="val 9624002"/>
                <a:gd name="adj2" fmla="val 107911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p:cNvSpPr txBox="1"/>
            <p:nvPr/>
          </p:nvSpPr>
          <p:spPr>
            <a:xfrm>
              <a:off x="105483" y="2429297"/>
              <a:ext cx="1150870" cy="338554"/>
            </a:xfrm>
            <a:prstGeom prst="rect">
              <a:avLst/>
            </a:prstGeom>
            <a:noFill/>
          </p:spPr>
          <p:txBody>
            <a:bodyPr wrap="square" rtlCol="0">
              <a:spAutoFit/>
            </a:bodyPr>
            <a:lstStyle/>
            <a:p>
              <a:r>
                <a:rPr lang="en-US" sz="1600" b="1" dirty="0" smtClean="0"/>
                <a:t>10%</a:t>
              </a:r>
              <a:endParaRPr lang="en-US" sz="1600" b="1" dirty="0"/>
            </a:p>
          </p:txBody>
        </p:sp>
        <p:sp>
          <p:nvSpPr>
            <p:cNvPr id="61" name="Rounded Rectangle 60"/>
            <p:cNvSpPr/>
            <p:nvPr/>
          </p:nvSpPr>
          <p:spPr>
            <a:xfrm>
              <a:off x="105483" y="2134524"/>
              <a:ext cx="764093" cy="636668"/>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2647209" y="1747233"/>
            <a:ext cx="1252555" cy="1939833"/>
            <a:chOff x="2647209" y="1747233"/>
            <a:chExt cx="1252555" cy="1939833"/>
          </a:xfrm>
        </p:grpSpPr>
        <p:cxnSp>
          <p:nvCxnSpPr>
            <p:cNvPr id="65" name="Straight Arrow Connector 64"/>
            <p:cNvCxnSpPr/>
            <p:nvPr/>
          </p:nvCxnSpPr>
          <p:spPr>
            <a:xfrm flipH="1">
              <a:off x="2647209" y="1747233"/>
              <a:ext cx="1191534" cy="1"/>
            </a:xfrm>
            <a:prstGeom prst="straightConnector1">
              <a:avLst/>
            </a:prstGeom>
            <a:ln w="28575" cmpd="sng">
              <a:solidFill>
                <a:schemeClr val="tx2">
                  <a:lumMod val="60000"/>
                  <a:lumOff val="4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2647209" y="2001926"/>
              <a:ext cx="1252555" cy="649213"/>
            </a:xfrm>
            <a:prstGeom prst="straightConnector1">
              <a:avLst/>
            </a:prstGeom>
            <a:ln w="28575" cmpd="sng">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2680789" y="2803540"/>
              <a:ext cx="1218975" cy="731045"/>
            </a:xfrm>
            <a:prstGeom prst="straightConnector1">
              <a:avLst/>
            </a:prstGeom>
            <a:ln w="28575" cmpd="sng">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680789" y="3687066"/>
              <a:ext cx="1157954" cy="0"/>
            </a:xfrm>
            <a:prstGeom prst="straightConnector1">
              <a:avLst/>
            </a:prstGeom>
            <a:ln w="28575" cmpd="sng">
              <a:solidFill>
                <a:schemeClr val="accent2">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62" name="Chord 61"/>
          <p:cNvSpPr/>
          <p:nvPr/>
        </p:nvSpPr>
        <p:spPr>
          <a:xfrm rot="10800000">
            <a:off x="4068823" y="1540737"/>
            <a:ext cx="996737" cy="255163"/>
          </a:xfrm>
          <a:prstGeom prst="chord">
            <a:avLst>
              <a:gd name="adj1" fmla="val 866376"/>
              <a:gd name="adj2" fmla="val 20730386"/>
            </a:avLst>
          </a:prstGeom>
          <a:solidFill>
            <a:schemeClr val="tx2">
              <a:lumMod val="7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68"/>
          <p:cNvSpPr/>
          <p:nvPr/>
        </p:nvSpPr>
        <p:spPr>
          <a:xfrm rot="10800000">
            <a:off x="4086947" y="2523556"/>
            <a:ext cx="996737" cy="255163"/>
          </a:xfrm>
          <a:prstGeom prst="chord">
            <a:avLst>
              <a:gd name="adj1" fmla="val 1327112"/>
              <a:gd name="adj2" fmla="val 20260569"/>
            </a:avLst>
          </a:prstGeom>
          <a:solidFill>
            <a:schemeClr val="accent3">
              <a:lumMod val="5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hord 69"/>
          <p:cNvSpPr/>
          <p:nvPr/>
        </p:nvSpPr>
        <p:spPr>
          <a:xfrm rot="10800000">
            <a:off x="4110713" y="3456007"/>
            <a:ext cx="996737" cy="255163"/>
          </a:xfrm>
          <a:prstGeom prst="chord">
            <a:avLst>
              <a:gd name="adj1" fmla="val 866376"/>
              <a:gd name="adj2" fmla="val 20730386"/>
            </a:avLst>
          </a:prstGeom>
          <a:solidFill>
            <a:srgbClr val="FF000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458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a:t>
            </a:r>
            <a:r>
              <a:rPr lang="en-US" dirty="0"/>
              <a:t>Distributed Resource Allocation</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21</a:t>
            </a:fld>
            <a:r>
              <a:rPr lang="en-US" smtClean="0"/>
              <a:t>/25</a:t>
            </a:r>
            <a:endParaRPr lang="en-US" dirty="0"/>
          </a:p>
        </p:txBody>
      </p:sp>
      <p:sp>
        <p:nvSpPr>
          <p:cNvPr id="6" name="타원 99"/>
          <p:cNvSpPr/>
          <p:nvPr/>
        </p:nvSpPr>
        <p:spPr>
          <a:xfrm>
            <a:off x="4062722" y="1540739"/>
            <a:ext cx="1002839" cy="270643"/>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7" name="타원 104"/>
          <p:cNvSpPr/>
          <p:nvPr/>
        </p:nvSpPr>
        <p:spPr>
          <a:xfrm>
            <a:off x="4068824" y="3448608"/>
            <a:ext cx="996737" cy="270643"/>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8" name="타원 117"/>
          <p:cNvSpPr/>
          <p:nvPr/>
        </p:nvSpPr>
        <p:spPr>
          <a:xfrm>
            <a:off x="1251464" y="1335435"/>
            <a:ext cx="1155760" cy="6812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0" name="타원 117"/>
          <p:cNvSpPr/>
          <p:nvPr/>
        </p:nvSpPr>
        <p:spPr>
          <a:xfrm>
            <a:off x="1251464" y="3263044"/>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1" name="타원 99"/>
          <p:cNvSpPr/>
          <p:nvPr/>
        </p:nvSpPr>
        <p:spPr>
          <a:xfrm>
            <a:off x="4062722" y="2500549"/>
            <a:ext cx="1002839" cy="270643"/>
          </a:xfrm>
          <a:prstGeom prst="ellipse">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5" name="Rounded Rectangle 14"/>
          <p:cNvSpPr/>
          <p:nvPr/>
        </p:nvSpPr>
        <p:spPr>
          <a:xfrm>
            <a:off x="1048793" y="1192426"/>
            <a:ext cx="1641764" cy="2934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909533" y="1175106"/>
            <a:ext cx="2519589" cy="29520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0" idx="6"/>
            <a:endCxn id="11" idx="2"/>
          </p:cNvCxnSpPr>
          <p:nvPr/>
        </p:nvCxnSpPr>
        <p:spPr>
          <a:xfrm flipV="1">
            <a:off x="2407224" y="2635871"/>
            <a:ext cx="1655498" cy="9480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6"/>
            <a:endCxn id="7" idx="2"/>
          </p:cNvCxnSpPr>
          <p:nvPr/>
        </p:nvCxnSpPr>
        <p:spPr>
          <a:xfrm>
            <a:off x="2407224" y="3583930"/>
            <a:ext cx="1661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6"/>
            <a:endCxn id="6" idx="2"/>
          </p:cNvCxnSpPr>
          <p:nvPr/>
        </p:nvCxnSpPr>
        <p:spPr>
          <a:xfrm>
            <a:off x="2407224" y="1676061"/>
            <a:ext cx="165549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6"/>
            <a:endCxn id="11" idx="2"/>
          </p:cNvCxnSpPr>
          <p:nvPr/>
        </p:nvCxnSpPr>
        <p:spPr>
          <a:xfrm>
            <a:off x="2407224" y="1676061"/>
            <a:ext cx="1655498" cy="9598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5561" y="790978"/>
            <a:ext cx="777970" cy="369332"/>
          </a:xfrm>
          <a:prstGeom prst="rect">
            <a:avLst/>
          </a:prstGeom>
          <a:noFill/>
        </p:spPr>
        <p:txBody>
          <a:bodyPr wrap="none" rtlCol="0">
            <a:spAutoFit/>
          </a:bodyPr>
          <a:lstStyle/>
          <a:p>
            <a:r>
              <a:rPr lang="en-US" dirty="0" smtClean="0"/>
              <a:t>USERS</a:t>
            </a:r>
            <a:endParaRPr lang="en-US" dirty="0"/>
          </a:p>
        </p:txBody>
      </p:sp>
      <p:sp>
        <p:nvSpPr>
          <p:cNvPr id="24" name="TextBox 23"/>
          <p:cNvSpPr txBox="1"/>
          <p:nvPr/>
        </p:nvSpPr>
        <p:spPr>
          <a:xfrm>
            <a:off x="1345535" y="811326"/>
            <a:ext cx="922945" cy="369332"/>
          </a:xfrm>
          <a:prstGeom prst="rect">
            <a:avLst/>
          </a:prstGeom>
          <a:noFill/>
        </p:spPr>
        <p:txBody>
          <a:bodyPr wrap="none" rtlCol="0">
            <a:spAutoFit/>
          </a:bodyPr>
          <a:lstStyle/>
          <a:p>
            <a:r>
              <a:rPr lang="en-US" dirty="0" smtClean="0"/>
              <a:t>CACHES</a:t>
            </a:r>
            <a:endParaRPr lang="en-US" dirty="0"/>
          </a:p>
        </p:txBody>
      </p:sp>
      <p:sp>
        <p:nvSpPr>
          <p:cNvPr id="37" name="Cloud 36"/>
          <p:cNvSpPr/>
          <p:nvPr/>
        </p:nvSpPr>
        <p:spPr>
          <a:xfrm>
            <a:off x="7597824" y="2171523"/>
            <a:ext cx="1163782" cy="8429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822870" y="823094"/>
            <a:ext cx="851515" cy="369332"/>
          </a:xfrm>
          <a:prstGeom prst="rect">
            <a:avLst/>
          </a:prstGeom>
          <a:noFill/>
        </p:spPr>
        <p:txBody>
          <a:bodyPr wrap="none" rtlCol="0">
            <a:spAutoFit/>
          </a:bodyPr>
          <a:lstStyle/>
          <a:p>
            <a:r>
              <a:rPr lang="en-US" dirty="0" smtClean="0"/>
              <a:t>CLOUD</a:t>
            </a:r>
            <a:endParaRPr lang="en-US" dirty="0"/>
          </a:p>
        </p:txBody>
      </p:sp>
      <p:grpSp>
        <p:nvGrpSpPr>
          <p:cNvPr id="104" name="Group 103"/>
          <p:cNvGrpSpPr/>
          <p:nvPr/>
        </p:nvGrpSpPr>
        <p:grpSpPr>
          <a:xfrm>
            <a:off x="2787470" y="1308612"/>
            <a:ext cx="1119462" cy="2255272"/>
            <a:chOff x="2835239" y="1318181"/>
            <a:chExt cx="1119462" cy="2255272"/>
          </a:xfrm>
        </p:grpSpPr>
        <p:sp>
          <p:nvSpPr>
            <p:cNvPr id="43" name="TextBox 42"/>
            <p:cNvSpPr txBox="1"/>
            <p:nvPr/>
          </p:nvSpPr>
          <p:spPr>
            <a:xfrm>
              <a:off x="3053044" y="3204121"/>
              <a:ext cx="901657" cy="369332"/>
            </a:xfrm>
            <a:prstGeom prst="rect">
              <a:avLst/>
            </a:prstGeom>
            <a:noFill/>
          </p:spPr>
          <p:txBody>
            <a:bodyPr wrap="none" rtlCol="0">
              <a:spAutoFit/>
            </a:bodyPr>
            <a:lstStyle/>
            <a:p>
              <a:r>
                <a:rPr lang="en-US" b="1" dirty="0" smtClean="0">
                  <a:solidFill>
                    <a:srgbClr val="FF0000"/>
                  </a:solidFill>
                </a:rPr>
                <a:t>.2Mbps</a:t>
              </a:r>
              <a:endParaRPr lang="en-US" b="1" dirty="0">
                <a:solidFill>
                  <a:srgbClr val="FF0000"/>
                </a:solidFill>
              </a:endParaRPr>
            </a:p>
          </p:txBody>
        </p:sp>
        <p:sp>
          <p:nvSpPr>
            <p:cNvPr id="44" name="TextBox 43"/>
            <p:cNvSpPr txBox="1"/>
            <p:nvPr/>
          </p:nvSpPr>
          <p:spPr>
            <a:xfrm rot="19655459">
              <a:off x="2835239" y="2694512"/>
              <a:ext cx="901657" cy="369332"/>
            </a:xfrm>
            <a:prstGeom prst="rect">
              <a:avLst/>
            </a:prstGeom>
            <a:noFill/>
          </p:spPr>
          <p:txBody>
            <a:bodyPr wrap="none" rtlCol="0">
              <a:spAutoFit/>
            </a:bodyPr>
            <a:lstStyle/>
            <a:p>
              <a:r>
                <a:rPr lang="en-US" b="1" dirty="0" smtClean="0">
                  <a:solidFill>
                    <a:srgbClr val="00B050"/>
                  </a:solidFill>
                </a:rPr>
                <a:t>.2Mbps</a:t>
              </a:r>
              <a:endParaRPr lang="en-US" b="1" dirty="0">
                <a:solidFill>
                  <a:srgbClr val="00B050"/>
                </a:solidFill>
              </a:endParaRPr>
            </a:p>
          </p:txBody>
        </p:sp>
        <p:sp>
          <p:nvSpPr>
            <p:cNvPr id="70" name="TextBox 69"/>
            <p:cNvSpPr txBox="1"/>
            <p:nvPr/>
          </p:nvSpPr>
          <p:spPr>
            <a:xfrm>
              <a:off x="2935251" y="1318181"/>
              <a:ext cx="901657" cy="369332"/>
            </a:xfrm>
            <a:prstGeom prst="rect">
              <a:avLst/>
            </a:prstGeom>
            <a:noFill/>
          </p:spPr>
          <p:txBody>
            <a:bodyPr wrap="none" rtlCol="0">
              <a:spAutoFit/>
            </a:bodyPr>
            <a:lstStyle/>
            <a:p>
              <a:r>
                <a:rPr lang="en-US" b="1" dirty="0" smtClean="0">
                  <a:solidFill>
                    <a:srgbClr val="0000FF"/>
                  </a:solidFill>
                </a:rPr>
                <a:t>.2Mbps</a:t>
              </a:r>
              <a:endParaRPr lang="en-US" b="1" dirty="0">
                <a:solidFill>
                  <a:srgbClr val="0000FF"/>
                </a:solidFill>
              </a:endParaRPr>
            </a:p>
          </p:txBody>
        </p:sp>
        <p:sp>
          <p:nvSpPr>
            <p:cNvPr id="71" name="TextBox 70"/>
            <p:cNvSpPr txBox="1"/>
            <p:nvPr/>
          </p:nvSpPr>
          <p:spPr>
            <a:xfrm rot="1678078">
              <a:off x="2861914" y="1811608"/>
              <a:ext cx="901657" cy="369332"/>
            </a:xfrm>
            <a:prstGeom prst="rect">
              <a:avLst/>
            </a:prstGeom>
            <a:noFill/>
          </p:spPr>
          <p:txBody>
            <a:bodyPr wrap="none" rtlCol="0">
              <a:spAutoFit/>
            </a:bodyPr>
            <a:lstStyle/>
            <a:p>
              <a:r>
                <a:rPr lang="en-US" b="1" dirty="0" smtClean="0">
                  <a:solidFill>
                    <a:srgbClr val="00B050"/>
                  </a:solidFill>
                </a:rPr>
                <a:t>.2Mbps</a:t>
              </a:r>
              <a:endParaRPr lang="en-US" b="1" dirty="0">
                <a:solidFill>
                  <a:srgbClr val="00B050"/>
                </a:solidFill>
              </a:endParaRPr>
            </a:p>
          </p:txBody>
        </p:sp>
      </p:grpSp>
      <p:cxnSp>
        <p:nvCxnSpPr>
          <p:cNvPr id="84" name="Straight Arrow Connector 83"/>
          <p:cNvCxnSpPr>
            <a:stCxn id="37" idx="2"/>
            <a:endCxn id="6" idx="6"/>
          </p:cNvCxnSpPr>
          <p:nvPr/>
        </p:nvCxnSpPr>
        <p:spPr>
          <a:xfrm flipH="1" flipV="1">
            <a:off x="5065561" y="1676061"/>
            <a:ext cx="2535873" cy="9169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7" idx="2"/>
            <a:endCxn id="11" idx="6"/>
          </p:cNvCxnSpPr>
          <p:nvPr/>
        </p:nvCxnSpPr>
        <p:spPr>
          <a:xfrm flipH="1">
            <a:off x="5065561" y="2592987"/>
            <a:ext cx="2535873" cy="428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7" idx="2"/>
            <a:endCxn id="7" idx="6"/>
          </p:cNvCxnSpPr>
          <p:nvPr/>
        </p:nvCxnSpPr>
        <p:spPr>
          <a:xfrm flipH="1">
            <a:off x="5065561" y="2592987"/>
            <a:ext cx="2535873" cy="9909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3539423" y="3115937"/>
            <a:ext cx="184666" cy="369332"/>
          </a:xfrm>
          <a:prstGeom prst="rect">
            <a:avLst/>
          </a:prstGeom>
          <a:noFill/>
        </p:spPr>
        <p:txBody>
          <a:bodyPr wrap="none" rtlCol="0">
            <a:spAutoFit/>
          </a:bodyPr>
          <a:lstStyle/>
          <a:p>
            <a:endParaRPr lang="en-US" dirty="0"/>
          </a:p>
        </p:txBody>
      </p:sp>
      <p:grpSp>
        <p:nvGrpSpPr>
          <p:cNvPr id="34" name="Group 33"/>
          <p:cNvGrpSpPr/>
          <p:nvPr/>
        </p:nvGrpSpPr>
        <p:grpSpPr>
          <a:xfrm>
            <a:off x="5299627" y="1597880"/>
            <a:ext cx="3920032" cy="2193993"/>
            <a:chOff x="5299627" y="1489052"/>
            <a:chExt cx="3920032" cy="2193993"/>
          </a:xfrm>
        </p:grpSpPr>
        <p:sp>
          <p:nvSpPr>
            <p:cNvPr id="35" name="TextBox 34"/>
            <p:cNvSpPr txBox="1"/>
            <p:nvPr/>
          </p:nvSpPr>
          <p:spPr>
            <a:xfrm>
              <a:off x="7010400" y="1489052"/>
              <a:ext cx="2209259" cy="707886"/>
            </a:xfrm>
            <a:prstGeom prst="rect">
              <a:avLst/>
            </a:prstGeom>
            <a:noFill/>
          </p:spPr>
          <p:txBody>
            <a:bodyPr wrap="none" rtlCol="0">
              <a:spAutoFit/>
            </a:bodyPr>
            <a:lstStyle/>
            <a:p>
              <a:r>
                <a:rPr lang="en-US" sz="4000" b="1" dirty="0" smtClean="0">
                  <a:solidFill>
                    <a:srgbClr val="002060"/>
                  </a:solidFill>
                  <a:latin typeface="Times New Roman" pitchFamily="18" charset="0"/>
                  <a:cs typeface="Times New Roman" pitchFamily="18" charset="0"/>
                </a:rPr>
                <a:t>2.6 Mbps</a:t>
              </a:r>
              <a:endParaRPr lang="en-US" sz="4000" b="1" dirty="0">
                <a:solidFill>
                  <a:srgbClr val="002060"/>
                </a:solidFill>
                <a:latin typeface="Times New Roman" pitchFamily="18" charset="0"/>
                <a:cs typeface="Times New Roman" pitchFamily="18" charset="0"/>
              </a:endParaRPr>
            </a:p>
          </p:txBody>
        </p:sp>
        <p:sp>
          <p:nvSpPr>
            <p:cNvPr id="36" name="TextBox 35"/>
            <p:cNvSpPr txBox="1"/>
            <p:nvPr/>
          </p:nvSpPr>
          <p:spPr>
            <a:xfrm rot="1170402">
              <a:off x="5343279" y="1502407"/>
              <a:ext cx="901657" cy="369332"/>
            </a:xfrm>
            <a:prstGeom prst="rect">
              <a:avLst/>
            </a:prstGeom>
            <a:noFill/>
          </p:spPr>
          <p:txBody>
            <a:bodyPr wrap="none" rtlCol="0">
              <a:spAutoFit/>
            </a:bodyPr>
            <a:lstStyle/>
            <a:p>
              <a:r>
                <a:rPr lang="en-US" b="1" dirty="0" smtClean="0">
                  <a:solidFill>
                    <a:srgbClr val="0000FF"/>
                  </a:solidFill>
                </a:rPr>
                <a:t>.9Mbps</a:t>
              </a:r>
              <a:endParaRPr lang="en-US" b="1" dirty="0">
                <a:solidFill>
                  <a:srgbClr val="0000FF"/>
                </a:solidFill>
              </a:endParaRPr>
            </a:p>
          </p:txBody>
        </p:sp>
        <p:sp>
          <p:nvSpPr>
            <p:cNvPr id="38" name="TextBox 37"/>
            <p:cNvSpPr txBox="1"/>
            <p:nvPr/>
          </p:nvSpPr>
          <p:spPr>
            <a:xfrm>
              <a:off x="5299627" y="2536218"/>
              <a:ext cx="901657" cy="369332"/>
            </a:xfrm>
            <a:prstGeom prst="rect">
              <a:avLst/>
            </a:prstGeom>
            <a:noFill/>
          </p:spPr>
          <p:txBody>
            <a:bodyPr wrap="none" rtlCol="0">
              <a:spAutoFit/>
            </a:bodyPr>
            <a:lstStyle/>
            <a:p>
              <a:r>
                <a:rPr lang="en-US" b="1" dirty="0" smtClean="0">
                  <a:solidFill>
                    <a:srgbClr val="00B050"/>
                  </a:solidFill>
                </a:rPr>
                <a:t>.8Mbps</a:t>
              </a:r>
              <a:endParaRPr lang="en-US" b="1" dirty="0">
                <a:solidFill>
                  <a:srgbClr val="00B050"/>
                </a:solidFill>
              </a:endParaRPr>
            </a:p>
          </p:txBody>
        </p:sp>
        <p:sp>
          <p:nvSpPr>
            <p:cNvPr id="39" name="TextBox 38"/>
            <p:cNvSpPr txBox="1"/>
            <p:nvPr/>
          </p:nvSpPr>
          <p:spPr>
            <a:xfrm rot="20540817">
              <a:off x="5344596" y="3313713"/>
              <a:ext cx="901657" cy="369332"/>
            </a:xfrm>
            <a:prstGeom prst="rect">
              <a:avLst/>
            </a:prstGeom>
            <a:noFill/>
          </p:spPr>
          <p:txBody>
            <a:bodyPr wrap="none" rtlCol="0">
              <a:spAutoFit/>
            </a:bodyPr>
            <a:lstStyle/>
            <a:p>
              <a:r>
                <a:rPr lang="en-US" b="1" dirty="0" smtClean="0">
                  <a:solidFill>
                    <a:srgbClr val="FF0000"/>
                  </a:solidFill>
                </a:rPr>
                <a:t>.9Mbps</a:t>
              </a:r>
              <a:endParaRPr lang="en-US" b="1" dirty="0">
                <a:solidFill>
                  <a:srgbClr val="FF0000"/>
                </a:solidFill>
              </a:endParaRPr>
            </a:p>
          </p:txBody>
        </p:sp>
      </p:grpSp>
      <p:sp>
        <p:nvSpPr>
          <p:cNvPr id="40" name="TextBox 39"/>
          <p:cNvSpPr txBox="1"/>
          <p:nvPr/>
        </p:nvSpPr>
        <p:spPr>
          <a:xfrm>
            <a:off x="310290" y="4480249"/>
            <a:ext cx="8241359" cy="707886"/>
          </a:xfrm>
          <a:prstGeom prst="rect">
            <a:avLst/>
          </a:prstGeom>
          <a:noFill/>
        </p:spPr>
        <p:txBody>
          <a:bodyPr wrap="none" rtlCol="0">
            <a:spAutoFit/>
          </a:bodyPr>
          <a:lstStyle/>
          <a:p>
            <a:r>
              <a:rPr lang="en-US" sz="2000" dirty="0" smtClean="0">
                <a:latin typeface="Times New Roman" pitchFamily="18" charset="0"/>
                <a:cs typeface="Times New Roman" pitchFamily="18" charset="0"/>
              </a:rPr>
              <a:t>DRA1. Each user measures its neighbor caches aggregate streaming rates to it.</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Then, request </a:t>
            </a:r>
            <a:r>
              <a:rPr lang="en-US" sz="2000" dirty="0">
                <a:latin typeface="Times New Roman" pitchFamily="18" charset="0"/>
                <a:cs typeface="Times New Roman" pitchFamily="18" charset="0"/>
              </a:rPr>
              <a:t>remaining streaming rates from the cloud </a:t>
            </a:r>
            <a:r>
              <a:rPr lang="en-US" sz="2000" dirty="0" smtClean="0">
                <a:latin typeface="Times New Roman" pitchFamily="18" charset="0"/>
                <a:cs typeface="Times New Roman" pitchFamily="18" charset="0"/>
              </a:rPr>
              <a:t>server.</a:t>
            </a:r>
          </a:p>
        </p:txBody>
      </p:sp>
      <p:sp>
        <p:nvSpPr>
          <p:cNvPr id="46" name="TextBox 45"/>
          <p:cNvSpPr txBox="1"/>
          <p:nvPr/>
        </p:nvSpPr>
        <p:spPr>
          <a:xfrm>
            <a:off x="313503" y="5614080"/>
            <a:ext cx="8543626" cy="646331"/>
          </a:xfrm>
          <a:prstGeom prst="rect">
            <a:avLst/>
          </a:prstGeom>
          <a:noFill/>
        </p:spPr>
        <p:txBody>
          <a:bodyPr wrap="square" rtlCol="0">
            <a:spAutoFit/>
          </a:bodyPr>
          <a:lstStyle/>
          <a:p>
            <a:r>
              <a:rPr lang="en-US" dirty="0" smtClean="0">
                <a:solidFill>
                  <a:srgbClr val="C00000"/>
                </a:solidFill>
                <a:latin typeface="Times New Roman" pitchFamily="18" charset="0"/>
                <a:cs typeface="Times New Roman" pitchFamily="18" charset="0"/>
              </a:rPr>
              <a:t>DRA3.  Caches </a:t>
            </a:r>
            <a:r>
              <a:rPr lang="en-US" dirty="0">
                <a:solidFill>
                  <a:srgbClr val="C00000"/>
                </a:solidFill>
                <a:latin typeface="Times New Roman" pitchFamily="18" charset="0"/>
                <a:cs typeface="Times New Roman" pitchFamily="18" charset="0"/>
              </a:rPr>
              <a:t>update </a:t>
            </a:r>
            <a:r>
              <a:rPr lang="en-US" dirty="0" smtClean="0">
                <a:solidFill>
                  <a:srgbClr val="C00000"/>
                </a:solidFill>
                <a:latin typeface="Times New Roman" pitchFamily="18" charset="0"/>
                <a:cs typeface="Times New Roman" pitchFamily="18" charset="0"/>
              </a:rPr>
              <a:t>storage </a:t>
            </a:r>
            <a:r>
              <a:rPr lang="en-US" dirty="0">
                <a:solidFill>
                  <a:srgbClr val="C00000"/>
                </a:solidFill>
                <a:latin typeface="Times New Roman" pitchFamily="18" charset="0"/>
                <a:cs typeface="Times New Roman" pitchFamily="18" charset="0"/>
              </a:rPr>
              <a:t>and upload rates </a:t>
            </a:r>
            <a:r>
              <a:rPr lang="en-US" dirty="0" smtClean="0">
                <a:solidFill>
                  <a:srgbClr val="C00000"/>
                </a:solidFill>
                <a:latin typeface="Times New Roman" pitchFamily="18" charset="0"/>
                <a:cs typeface="Times New Roman" pitchFamily="18" charset="0"/>
              </a:rPr>
              <a:t>based on their </a:t>
            </a:r>
            <a:r>
              <a:rPr lang="en-US" dirty="0">
                <a:solidFill>
                  <a:srgbClr val="C00000"/>
                </a:solidFill>
                <a:latin typeface="Times New Roman" pitchFamily="18" charset="0"/>
                <a:cs typeface="Times New Roman" pitchFamily="18" charset="0"/>
              </a:rPr>
              <a:t>BW &amp; </a:t>
            </a:r>
            <a:r>
              <a:rPr lang="en-US" dirty="0" smtClean="0">
                <a:solidFill>
                  <a:srgbClr val="C00000"/>
                </a:solidFill>
                <a:latin typeface="Times New Roman" pitchFamily="18" charset="0"/>
                <a:cs typeface="Times New Roman" pitchFamily="18" charset="0"/>
              </a:rPr>
              <a:t>storage </a:t>
            </a:r>
            <a:r>
              <a:rPr lang="en-US" dirty="0">
                <a:solidFill>
                  <a:srgbClr val="C00000"/>
                </a:solidFill>
                <a:latin typeface="Times New Roman" pitchFamily="18" charset="0"/>
                <a:cs typeface="Times New Roman" pitchFamily="18" charset="0"/>
              </a:rPr>
              <a:t>constraints.</a:t>
            </a:r>
          </a:p>
          <a:p>
            <a:endParaRPr lang="en-US" dirty="0">
              <a:solidFill>
                <a:srgbClr val="C00000"/>
              </a:solidFill>
              <a:latin typeface="Times New Roman" pitchFamily="18" charset="0"/>
              <a:cs typeface="Times New Roman" pitchFamily="18" charset="0"/>
            </a:endParaRPr>
          </a:p>
        </p:txBody>
      </p:sp>
      <p:sp>
        <p:nvSpPr>
          <p:cNvPr id="47" name="타원 117"/>
          <p:cNvSpPr/>
          <p:nvPr/>
        </p:nvSpPr>
        <p:spPr>
          <a:xfrm>
            <a:off x="1251464" y="3263044"/>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grpSp>
        <p:nvGrpSpPr>
          <p:cNvPr id="48" name="Group 47"/>
          <p:cNvGrpSpPr/>
          <p:nvPr/>
        </p:nvGrpSpPr>
        <p:grpSpPr>
          <a:xfrm>
            <a:off x="1256353" y="1333015"/>
            <a:ext cx="1150871" cy="2598263"/>
            <a:chOff x="1256353" y="1333015"/>
            <a:chExt cx="1150871" cy="2598263"/>
          </a:xfrm>
        </p:grpSpPr>
        <p:grpSp>
          <p:nvGrpSpPr>
            <p:cNvPr id="55" name="Group 54"/>
            <p:cNvGrpSpPr/>
            <p:nvPr/>
          </p:nvGrpSpPr>
          <p:grpSpPr>
            <a:xfrm>
              <a:off x="1256353" y="1333015"/>
              <a:ext cx="1150871" cy="692277"/>
              <a:chOff x="1256353" y="1333015"/>
              <a:chExt cx="1150871" cy="692277"/>
            </a:xfrm>
          </p:grpSpPr>
          <p:sp>
            <p:nvSpPr>
              <p:cNvPr id="59" name="Pie 58"/>
              <p:cNvSpPr/>
              <p:nvPr/>
            </p:nvSpPr>
            <p:spPr>
              <a:xfrm>
                <a:off x="1256353" y="1335435"/>
                <a:ext cx="1150871" cy="689857"/>
              </a:xfrm>
              <a:prstGeom prst="pie">
                <a:avLst>
                  <a:gd name="adj1" fmla="val 7110084"/>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Pie 59"/>
              <p:cNvSpPr/>
              <p:nvPr/>
            </p:nvSpPr>
            <p:spPr>
              <a:xfrm>
                <a:off x="1256353" y="1333015"/>
                <a:ext cx="1150871" cy="689857"/>
              </a:xfrm>
              <a:prstGeom prst="pie">
                <a:avLst>
                  <a:gd name="adj1" fmla="val 1462880"/>
                  <a:gd name="adj2" fmla="val 6903298"/>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6" name="Group 55"/>
            <p:cNvGrpSpPr/>
            <p:nvPr/>
          </p:nvGrpSpPr>
          <p:grpSpPr>
            <a:xfrm>
              <a:off x="1256353" y="3239001"/>
              <a:ext cx="1150871" cy="692277"/>
              <a:chOff x="1256353" y="3239001"/>
              <a:chExt cx="1150871" cy="692277"/>
            </a:xfrm>
          </p:grpSpPr>
          <p:sp>
            <p:nvSpPr>
              <p:cNvPr id="57" name="Pie 56"/>
              <p:cNvSpPr/>
              <p:nvPr/>
            </p:nvSpPr>
            <p:spPr>
              <a:xfrm>
                <a:off x="1256353" y="3241421"/>
                <a:ext cx="1150871" cy="689857"/>
              </a:xfrm>
              <a:prstGeom prst="pie">
                <a:avLst>
                  <a:gd name="adj1" fmla="val 7292450"/>
                  <a:gd name="adj2" fmla="val 1079110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Pie 57"/>
              <p:cNvSpPr/>
              <p:nvPr/>
            </p:nvSpPr>
            <p:spPr>
              <a:xfrm>
                <a:off x="1256353" y="3239001"/>
                <a:ext cx="1150871" cy="689857"/>
              </a:xfrm>
              <a:prstGeom prst="pie">
                <a:avLst>
                  <a:gd name="adj1" fmla="val 1564646"/>
                  <a:gd name="adj2" fmla="val 7129318"/>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63" name="TextBox 62"/>
          <p:cNvSpPr txBox="1"/>
          <p:nvPr/>
        </p:nvSpPr>
        <p:spPr>
          <a:xfrm>
            <a:off x="1139956" y="2389528"/>
            <a:ext cx="1459438" cy="523220"/>
          </a:xfrm>
          <a:prstGeom prst="rect">
            <a:avLst/>
          </a:prstGeom>
          <a:noFill/>
          <a:ln>
            <a:solidFill>
              <a:schemeClr val="tx1"/>
            </a:solidFill>
          </a:ln>
        </p:spPr>
        <p:txBody>
          <a:bodyPr wrap="none" rtlCol="0">
            <a:spAutoFit/>
          </a:bodyPr>
          <a:lstStyle/>
          <a:p>
            <a:r>
              <a:rPr lang="en-US" sz="1400" dirty="0" smtClean="0"/>
              <a:t>BW : 2Mbps</a:t>
            </a:r>
          </a:p>
          <a:p>
            <a:r>
              <a:rPr lang="en-US" sz="1400" dirty="0" smtClean="0"/>
              <a:t>Storage : 1 Movie</a:t>
            </a:r>
            <a:endParaRPr lang="en-US" sz="1400" dirty="0"/>
          </a:p>
        </p:txBody>
      </p:sp>
      <p:sp>
        <p:nvSpPr>
          <p:cNvPr id="51" name="TextBox 50"/>
          <p:cNvSpPr txBox="1"/>
          <p:nvPr/>
        </p:nvSpPr>
        <p:spPr>
          <a:xfrm>
            <a:off x="313066" y="5938587"/>
            <a:ext cx="684549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DRA4. Repeat DRA1-DRA3.</a:t>
            </a:r>
            <a:endParaRPr lang="en-US" sz="2000" dirty="0">
              <a:latin typeface="Times New Roman" pitchFamily="18" charset="0"/>
              <a:cs typeface="Times New Roman" pitchFamily="18" charset="0"/>
            </a:endParaRPr>
          </a:p>
        </p:txBody>
      </p:sp>
      <p:grpSp>
        <p:nvGrpSpPr>
          <p:cNvPr id="52" name="Group 51"/>
          <p:cNvGrpSpPr/>
          <p:nvPr/>
        </p:nvGrpSpPr>
        <p:grpSpPr>
          <a:xfrm>
            <a:off x="105483" y="1890976"/>
            <a:ext cx="1240052" cy="880216"/>
            <a:chOff x="105483" y="1890976"/>
            <a:chExt cx="1240052" cy="880216"/>
          </a:xfrm>
        </p:grpSpPr>
        <p:sp>
          <p:nvSpPr>
            <p:cNvPr id="53" name="Pie 52"/>
            <p:cNvSpPr/>
            <p:nvPr/>
          </p:nvSpPr>
          <p:spPr>
            <a:xfrm>
              <a:off x="194664" y="1890976"/>
              <a:ext cx="1150871" cy="689857"/>
            </a:xfrm>
            <a:prstGeom prst="pie">
              <a:avLst>
                <a:gd name="adj1" fmla="val 9624002"/>
                <a:gd name="adj2" fmla="val 107911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p:cNvSpPr txBox="1"/>
            <p:nvPr/>
          </p:nvSpPr>
          <p:spPr>
            <a:xfrm>
              <a:off x="105483" y="2429297"/>
              <a:ext cx="1150870" cy="338554"/>
            </a:xfrm>
            <a:prstGeom prst="rect">
              <a:avLst/>
            </a:prstGeom>
            <a:noFill/>
          </p:spPr>
          <p:txBody>
            <a:bodyPr wrap="square" rtlCol="0">
              <a:spAutoFit/>
            </a:bodyPr>
            <a:lstStyle/>
            <a:p>
              <a:r>
                <a:rPr lang="en-US" sz="1600" b="1" dirty="0" smtClean="0"/>
                <a:t>10%</a:t>
              </a:r>
              <a:endParaRPr lang="en-US" sz="1600" b="1" dirty="0"/>
            </a:p>
          </p:txBody>
        </p:sp>
        <p:sp>
          <p:nvSpPr>
            <p:cNvPr id="61" name="Rounded Rectangle 60"/>
            <p:cNvSpPr/>
            <p:nvPr/>
          </p:nvSpPr>
          <p:spPr>
            <a:xfrm>
              <a:off x="105483" y="2134524"/>
              <a:ext cx="764093" cy="636668"/>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p:cNvSpPr txBox="1"/>
          <p:nvPr/>
        </p:nvSpPr>
        <p:spPr>
          <a:xfrm>
            <a:off x="302911" y="5245329"/>
            <a:ext cx="8704319"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DRA2. User sends </a:t>
            </a:r>
            <a:r>
              <a:rPr lang="en-US" sz="2000" b="1" dirty="0" smtClean="0">
                <a:solidFill>
                  <a:srgbClr val="0000FF"/>
                </a:solidFill>
                <a:latin typeface="Times New Roman" pitchFamily="18" charset="0"/>
                <a:cs typeface="Times New Roman" pitchFamily="18" charset="0"/>
              </a:rPr>
              <a:t>c</a:t>
            </a:r>
            <a:r>
              <a:rPr lang="en-US" sz="2000" b="1" dirty="0" smtClean="0">
                <a:solidFill>
                  <a:srgbClr val="FF0000"/>
                </a:solidFill>
                <a:latin typeface="Times New Roman" pitchFamily="18" charset="0"/>
                <a:cs typeface="Times New Roman" pitchFamily="18" charset="0"/>
              </a:rPr>
              <a:t>o</a:t>
            </a:r>
            <a:r>
              <a:rPr lang="en-US" sz="2000" b="1" dirty="0" smtClean="0">
                <a:solidFill>
                  <a:srgbClr val="00B050"/>
                </a:solidFill>
                <a:latin typeface="Times New Roman" pitchFamily="18" charset="0"/>
                <a:cs typeface="Times New Roman" pitchFamily="18" charset="0"/>
              </a:rPr>
              <a:t>l</a:t>
            </a:r>
            <a:r>
              <a:rPr lang="en-US" sz="2000" b="1" dirty="0" smtClean="0">
                <a:solidFill>
                  <a:srgbClr val="FF0000"/>
                </a:solidFill>
                <a:latin typeface="Times New Roman" pitchFamily="18" charset="0"/>
                <a:cs typeface="Times New Roman" pitchFamily="18" charset="0"/>
              </a:rPr>
              <a:t>o</a:t>
            </a:r>
            <a:r>
              <a:rPr lang="en-US" sz="2000" b="1" dirty="0" smtClean="0">
                <a:solidFill>
                  <a:srgbClr val="0000FF"/>
                </a:solidFill>
                <a:latin typeface="Times New Roman" pitchFamily="18" charset="0"/>
                <a:cs typeface="Times New Roman" pitchFamily="18" charset="0"/>
              </a:rPr>
              <a:t>r</a:t>
            </a:r>
            <a:r>
              <a:rPr lang="en-US" sz="2000" b="1" dirty="0" smtClean="0">
                <a:solidFill>
                  <a:srgbClr val="FF0000"/>
                </a:solidFill>
                <a:latin typeface="Times New Roman" pitchFamily="18" charset="0"/>
                <a:cs typeface="Times New Roman" pitchFamily="18" charset="0"/>
              </a:rPr>
              <a:t>e</a:t>
            </a:r>
            <a:r>
              <a:rPr lang="en-US" sz="2000" b="1" dirty="0" smtClean="0">
                <a:solidFill>
                  <a:srgbClr val="00B050"/>
                </a:solidFill>
                <a:latin typeface="Times New Roman" pitchFamily="18" charset="0"/>
                <a:cs typeface="Times New Roman" pitchFamily="18" charset="0"/>
              </a:rPr>
              <a:t>d</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‘HELP’ signal to connected caches if it is using cloud</a:t>
            </a:r>
            <a:endParaRPr lang="en-US" sz="2000" dirty="0">
              <a:latin typeface="Times New Roman" pitchFamily="18" charset="0"/>
              <a:cs typeface="Times New Roman" pitchFamily="18" charset="0"/>
            </a:endParaRPr>
          </a:p>
        </p:txBody>
      </p:sp>
      <p:sp>
        <p:nvSpPr>
          <p:cNvPr id="62" name="Chord 61"/>
          <p:cNvSpPr/>
          <p:nvPr/>
        </p:nvSpPr>
        <p:spPr>
          <a:xfrm rot="10800000">
            <a:off x="4068823" y="1540737"/>
            <a:ext cx="996737" cy="255163"/>
          </a:xfrm>
          <a:prstGeom prst="chord">
            <a:avLst>
              <a:gd name="adj1" fmla="val 1345821"/>
              <a:gd name="adj2" fmla="val 20137744"/>
            </a:avLst>
          </a:prstGeom>
          <a:solidFill>
            <a:schemeClr val="tx2">
              <a:lumMod val="7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hord 63"/>
          <p:cNvSpPr/>
          <p:nvPr/>
        </p:nvSpPr>
        <p:spPr>
          <a:xfrm rot="10800000">
            <a:off x="4086947" y="2523556"/>
            <a:ext cx="996737" cy="255163"/>
          </a:xfrm>
          <a:prstGeom prst="chord">
            <a:avLst>
              <a:gd name="adj1" fmla="val 3259277"/>
              <a:gd name="adj2" fmla="val 18238499"/>
            </a:avLst>
          </a:prstGeom>
          <a:solidFill>
            <a:schemeClr val="accent3">
              <a:lumMod val="5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hord 64"/>
          <p:cNvSpPr/>
          <p:nvPr/>
        </p:nvSpPr>
        <p:spPr>
          <a:xfrm rot="10800000">
            <a:off x="4110713" y="3456007"/>
            <a:ext cx="996737" cy="255163"/>
          </a:xfrm>
          <a:prstGeom prst="chord">
            <a:avLst>
              <a:gd name="adj1" fmla="val 1387943"/>
              <a:gd name="adj2" fmla="val 20273659"/>
            </a:avLst>
          </a:prstGeom>
          <a:solidFill>
            <a:srgbClr val="FF000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129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a:t>
            </a:r>
            <a:r>
              <a:rPr lang="en-US" dirty="0"/>
              <a:t>Distributed Resource Allocation</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22</a:t>
            </a:fld>
            <a:r>
              <a:rPr lang="en-US" smtClean="0"/>
              <a:t>/25</a:t>
            </a:r>
            <a:endParaRPr lang="en-US" dirty="0"/>
          </a:p>
        </p:txBody>
      </p:sp>
      <p:sp>
        <p:nvSpPr>
          <p:cNvPr id="6" name="타원 99"/>
          <p:cNvSpPr/>
          <p:nvPr/>
        </p:nvSpPr>
        <p:spPr>
          <a:xfrm>
            <a:off x="4062722" y="1540739"/>
            <a:ext cx="1002839" cy="270643"/>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7" name="타원 104"/>
          <p:cNvSpPr/>
          <p:nvPr/>
        </p:nvSpPr>
        <p:spPr>
          <a:xfrm>
            <a:off x="4068824" y="3448608"/>
            <a:ext cx="996737" cy="270643"/>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8" name="타원 117"/>
          <p:cNvSpPr/>
          <p:nvPr/>
        </p:nvSpPr>
        <p:spPr>
          <a:xfrm>
            <a:off x="1251464" y="1335435"/>
            <a:ext cx="1155760" cy="6812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0" name="타원 117"/>
          <p:cNvSpPr/>
          <p:nvPr/>
        </p:nvSpPr>
        <p:spPr>
          <a:xfrm>
            <a:off x="1251464" y="3263044"/>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1" name="타원 99"/>
          <p:cNvSpPr/>
          <p:nvPr/>
        </p:nvSpPr>
        <p:spPr>
          <a:xfrm>
            <a:off x="4062722" y="2500549"/>
            <a:ext cx="1002839" cy="270643"/>
          </a:xfrm>
          <a:prstGeom prst="ellipse">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5" name="Rounded Rectangle 14"/>
          <p:cNvSpPr/>
          <p:nvPr/>
        </p:nvSpPr>
        <p:spPr>
          <a:xfrm>
            <a:off x="1048793" y="1192426"/>
            <a:ext cx="1641764" cy="2934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909533" y="1175106"/>
            <a:ext cx="2519589" cy="29520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0" idx="6"/>
            <a:endCxn id="11" idx="2"/>
          </p:cNvCxnSpPr>
          <p:nvPr/>
        </p:nvCxnSpPr>
        <p:spPr>
          <a:xfrm flipV="1">
            <a:off x="2407224" y="2635871"/>
            <a:ext cx="1655498" cy="9480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6"/>
            <a:endCxn id="7" idx="2"/>
          </p:cNvCxnSpPr>
          <p:nvPr/>
        </p:nvCxnSpPr>
        <p:spPr>
          <a:xfrm>
            <a:off x="2407224" y="3583930"/>
            <a:ext cx="1661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6"/>
            <a:endCxn id="6" idx="2"/>
          </p:cNvCxnSpPr>
          <p:nvPr/>
        </p:nvCxnSpPr>
        <p:spPr>
          <a:xfrm>
            <a:off x="2407224" y="1676061"/>
            <a:ext cx="165549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6"/>
            <a:endCxn id="11" idx="2"/>
          </p:cNvCxnSpPr>
          <p:nvPr/>
        </p:nvCxnSpPr>
        <p:spPr>
          <a:xfrm>
            <a:off x="2407224" y="1676061"/>
            <a:ext cx="1655498" cy="9598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5561" y="790978"/>
            <a:ext cx="777970" cy="369332"/>
          </a:xfrm>
          <a:prstGeom prst="rect">
            <a:avLst/>
          </a:prstGeom>
          <a:noFill/>
        </p:spPr>
        <p:txBody>
          <a:bodyPr wrap="none" rtlCol="0">
            <a:spAutoFit/>
          </a:bodyPr>
          <a:lstStyle/>
          <a:p>
            <a:r>
              <a:rPr lang="en-US" dirty="0" smtClean="0"/>
              <a:t>USERS</a:t>
            </a:r>
            <a:endParaRPr lang="en-US" dirty="0"/>
          </a:p>
        </p:txBody>
      </p:sp>
      <p:sp>
        <p:nvSpPr>
          <p:cNvPr id="24" name="TextBox 23"/>
          <p:cNvSpPr txBox="1"/>
          <p:nvPr/>
        </p:nvSpPr>
        <p:spPr>
          <a:xfrm>
            <a:off x="1345535" y="811326"/>
            <a:ext cx="922945" cy="369332"/>
          </a:xfrm>
          <a:prstGeom prst="rect">
            <a:avLst/>
          </a:prstGeom>
          <a:noFill/>
        </p:spPr>
        <p:txBody>
          <a:bodyPr wrap="none" rtlCol="0">
            <a:spAutoFit/>
          </a:bodyPr>
          <a:lstStyle/>
          <a:p>
            <a:r>
              <a:rPr lang="en-US" dirty="0" smtClean="0"/>
              <a:t>CACHES</a:t>
            </a:r>
            <a:endParaRPr lang="en-US" dirty="0"/>
          </a:p>
        </p:txBody>
      </p:sp>
      <p:sp>
        <p:nvSpPr>
          <p:cNvPr id="37" name="Cloud 36"/>
          <p:cNvSpPr/>
          <p:nvPr/>
        </p:nvSpPr>
        <p:spPr>
          <a:xfrm>
            <a:off x="7597824" y="2171523"/>
            <a:ext cx="1163782" cy="8429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822870" y="823094"/>
            <a:ext cx="851515" cy="369332"/>
          </a:xfrm>
          <a:prstGeom prst="rect">
            <a:avLst/>
          </a:prstGeom>
          <a:noFill/>
        </p:spPr>
        <p:txBody>
          <a:bodyPr wrap="none" rtlCol="0">
            <a:spAutoFit/>
          </a:bodyPr>
          <a:lstStyle/>
          <a:p>
            <a:r>
              <a:rPr lang="en-US" dirty="0" smtClean="0"/>
              <a:t>CLOUD</a:t>
            </a:r>
            <a:endParaRPr lang="en-US" dirty="0"/>
          </a:p>
        </p:txBody>
      </p:sp>
      <p:grpSp>
        <p:nvGrpSpPr>
          <p:cNvPr id="104" name="Group 103"/>
          <p:cNvGrpSpPr/>
          <p:nvPr/>
        </p:nvGrpSpPr>
        <p:grpSpPr>
          <a:xfrm>
            <a:off x="2787470" y="1308612"/>
            <a:ext cx="1119462" cy="2255272"/>
            <a:chOff x="2835239" y="1318181"/>
            <a:chExt cx="1119462" cy="2255272"/>
          </a:xfrm>
        </p:grpSpPr>
        <p:sp>
          <p:nvSpPr>
            <p:cNvPr id="43" name="TextBox 42"/>
            <p:cNvSpPr txBox="1"/>
            <p:nvPr/>
          </p:nvSpPr>
          <p:spPr>
            <a:xfrm>
              <a:off x="3053044" y="3204121"/>
              <a:ext cx="901657" cy="369332"/>
            </a:xfrm>
            <a:prstGeom prst="rect">
              <a:avLst/>
            </a:prstGeom>
            <a:noFill/>
          </p:spPr>
          <p:txBody>
            <a:bodyPr wrap="none" rtlCol="0">
              <a:spAutoFit/>
            </a:bodyPr>
            <a:lstStyle/>
            <a:p>
              <a:r>
                <a:rPr lang="en-US" b="1" dirty="0" smtClean="0">
                  <a:solidFill>
                    <a:srgbClr val="FF0000"/>
                  </a:solidFill>
                </a:rPr>
                <a:t>.5Mbps</a:t>
              </a:r>
              <a:endParaRPr lang="en-US" b="1" dirty="0">
                <a:solidFill>
                  <a:srgbClr val="FF0000"/>
                </a:solidFill>
              </a:endParaRPr>
            </a:p>
          </p:txBody>
        </p:sp>
        <p:sp>
          <p:nvSpPr>
            <p:cNvPr id="44" name="TextBox 43"/>
            <p:cNvSpPr txBox="1"/>
            <p:nvPr/>
          </p:nvSpPr>
          <p:spPr>
            <a:xfrm rot="19655459">
              <a:off x="2835239" y="2694512"/>
              <a:ext cx="901657" cy="369332"/>
            </a:xfrm>
            <a:prstGeom prst="rect">
              <a:avLst/>
            </a:prstGeom>
            <a:noFill/>
          </p:spPr>
          <p:txBody>
            <a:bodyPr wrap="none" rtlCol="0">
              <a:spAutoFit/>
            </a:bodyPr>
            <a:lstStyle/>
            <a:p>
              <a:r>
                <a:rPr lang="en-US" b="1" dirty="0" smtClean="0">
                  <a:solidFill>
                    <a:srgbClr val="00B050"/>
                  </a:solidFill>
                </a:rPr>
                <a:t>.2Mbps</a:t>
              </a:r>
              <a:endParaRPr lang="en-US" b="1" dirty="0">
                <a:solidFill>
                  <a:srgbClr val="00B050"/>
                </a:solidFill>
              </a:endParaRPr>
            </a:p>
          </p:txBody>
        </p:sp>
        <p:sp>
          <p:nvSpPr>
            <p:cNvPr id="70" name="TextBox 69"/>
            <p:cNvSpPr txBox="1"/>
            <p:nvPr/>
          </p:nvSpPr>
          <p:spPr>
            <a:xfrm>
              <a:off x="2935251" y="1318181"/>
              <a:ext cx="901657" cy="369332"/>
            </a:xfrm>
            <a:prstGeom prst="rect">
              <a:avLst/>
            </a:prstGeom>
            <a:noFill/>
          </p:spPr>
          <p:txBody>
            <a:bodyPr wrap="none" rtlCol="0">
              <a:spAutoFit/>
            </a:bodyPr>
            <a:lstStyle/>
            <a:p>
              <a:r>
                <a:rPr lang="en-US" b="1" dirty="0" smtClean="0">
                  <a:solidFill>
                    <a:srgbClr val="0000FF"/>
                  </a:solidFill>
                </a:rPr>
                <a:t>.5Mbps</a:t>
              </a:r>
              <a:endParaRPr lang="en-US" b="1" dirty="0">
                <a:solidFill>
                  <a:srgbClr val="0000FF"/>
                </a:solidFill>
              </a:endParaRPr>
            </a:p>
          </p:txBody>
        </p:sp>
        <p:sp>
          <p:nvSpPr>
            <p:cNvPr id="71" name="TextBox 70"/>
            <p:cNvSpPr txBox="1"/>
            <p:nvPr/>
          </p:nvSpPr>
          <p:spPr>
            <a:xfrm rot="1678078">
              <a:off x="2861914" y="1811608"/>
              <a:ext cx="901657" cy="369332"/>
            </a:xfrm>
            <a:prstGeom prst="rect">
              <a:avLst/>
            </a:prstGeom>
            <a:noFill/>
          </p:spPr>
          <p:txBody>
            <a:bodyPr wrap="none" rtlCol="0">
              <a:spAutoFit/>
            </a:bodyPr>
            <a:lstStyle/>
            <a:p>
              <a:r>
                <a:rPr lang="en-US" b="1" dirty="0" smtClean="0">
                  <a:solidFill>
                    <a:srgbClr val="00B050"/>
                  </a:solidFill>
                </a:rPr>
                <a:t>.5Mbps</a:t>
              </a:r>
              <a:endParaRPr lang="en-US" b="1" dirty="0">
                <a:solidFill>
                  <a:srgbClr val="00B050"/>
                </a:solidFill>
              </a:endParaRPr>
            </a:p>
          </p:txBody>
        </p:sp>
      </p:grpSp>
      <p:cxnSp>
        <p:nvCxnSpPr>
          <p:cNvPr id="84" name="Straight Arrow Connector 83"/>
          <p:cNvCxnSpPr>
            <a:stCxn id="37" idx="2"/>
            <a:endCxn id="6" idx="6"/>
          </p:cNvCxnSpPr>
          <p:nvPr/>
        </p:nvCxnSpPr>
        <p:spPr>
          <a:xfrm flipH="1" flipV="1">
            <a:off x="5065561" y="1676061"/>
            <a:ext cx="2535873" cy="9169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7" idx="2"/>
            <a:endCxn id="11" idx="6"/>
          </p:cNvCxnSpPr>
          <p:nvPr/>
        </p:nvCxnSpPr>
        <p:spPr>
          <a:xfrm flipH="1">
            <a:off x="5065561" y="2592987"/>
            <a:ext cx="2535873" cy="428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7" idx="2"/>
            <a:endCxn id="7" idx="6"/>
          </p:cNvCxnSpPr>
          <p:nvPr/>
        </p:nvCxnSpPr>
        <p:spPr>
          <a:xfrm flipH="1">
            <a:off x="5065561" y="2592987"/>
            <a:ext cx="2535873" cy="9909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3539423" y="3115937"/>
            <a:ext cx="184666" cy="369332"/>
          </a:xfrm>
          <a:prstGeom prst="rect">
            <a:avLst/>
          </a:prstGeom>
          <a:noFill/>
        </p:spPr>
        <p:txBody>
          <a:bodyPr wrap="none" rtlCol="0">
            <a:spAutoFit/>
          </a:bodyPr>
          <a:lstStyle/>
          <a:p>
            <a:endParaRPr lang="en-US" dirty="0"/>
          </a:p>
        </p:txBody>
      </p:sp>
      <p:grpSp>
        <p:nvGrpSpPr>
          <p:cNvPr id="34" name="Group 33"/>
          <p:cNvGrpSpPr/>
          <p:nvPr/>
        </p:nvGrpSpPr>
        <p:grpSpPr>
          <a:xfrm>
            <a:off x="5299627" y="1597880"/>
            <a:ext cx="3535311" cy="2193993"/>
            <a:chOff x="5299627" y="1489052"/>
            <a:chExt cx="3535311" cy="2193993"/>
          </a:xfrm>
        </p:grpSpPr>
        <p:sp>
          <p:nvSpPr>
            <p:cNvPr id="35" name="TextBox 34"/>
            <p:cNvSpPr txBox="1"/>
            <p:nvPr/>
          </p:nvSpPr>
          <p:spPr>
            <a:xfrm>
              <a:off x="7010400" y="1489052"/>
              <a:ext cx="1824538" cy="707886"/>
            </a:xfrm>
            <a:prstGeom prst="rect">
              <a:avLst/>
            </a:prstGeom>
            <a:noFill/>
          </p:spPr>
          <p:txBody>
            <a:bodyPr wrap="none" rtlCol="0">
              <a:spAutoFit/>
            </a:bodyPr>
            <a:lstStyle/>
            <a:p>
              <a:r>
                <a:rPr lang="en-US" sz="4000" b="1" dirty="0" smtClean="0">
                  <a:solidFill>
                    <a:srgbClr val="002060"/>
                  </a:solidFill>
                  <a:latin typeface="Times New Roman" pitchFamily="18" charset="0"/>
                  <a:cs typeface="Times New Roman" pitchFamily="18" charset="0"/>
                </a:rPr>
                <a:t>1 Mbps</a:t>
              </a:r>
              <a:endParaRPr lang="en-US" sz="4000" b="1" dirty="0">
                <a:solidFill>
                  <a:srgbClr val="002060"/>
                </a:solidFill>
                <a:latin typeface="Times New Roman" pitchFamily="18" charset="0"/>
                <a:cs typeface="Times New Roman" pitchFamily="18" charset="0"/>
              </a:endParaRPr>
            </a:p>
          </p:txBody>
        </p:sp>
        <p:sp>
          <p:nvSpPr>
            <p:cNvPr id="36" name="TextBox 35"/>
            <p:cNvSpPr txBox="1"/>
            <p:nvPr/>
          </p:nvSpPr>
          <p:spPr>
            <a:xfrm rot="1170402">
              <a:off x="5343279" y="1502407"/>
              <a:ext cx="901657" cy="369332"/>
            </a:xfrm>
            <a:prstGeom prst="rect">
              <a:avLst/>
            </a:prstGeom>
            <a:noFill/>
          </p:spPr>
          <p:txBody>
            <a:bodyPr wrap="none" rtlCol="0">
              <a:spAutoFit/>
            </a:bodyPr>
            <a:lstStyle/>
            <a:p>
              <a:r>
                <a:rPr lang="en-US" b="1" dirty="0" smtClean="0">
                  <a:solidFill>
                    <a:srgbClr val="0000FF"/>
                  </a:solidFill>
                </a:rPr>
                <a:t>.5Mbps</a:t>
              </a:r>
              <a:endParaRPr lang="en-US" b="1" dirty="0">
                <a:solidFill>
                  <a:srgbClr val="0000FF"/>
                </a:solidFill>
              </a:endParaRPr>
            </a:p>
          </p:txBody>
        </p:sp>
        <p:sp>
          <p:nvSpPr>
            <p:cNvPr id="38" name="TextBox 37"/>
            <p:cNvSpPr txBox="1"/>
            <p:nvPr/>
          </p:nvSpPr>
          <p:spPr>
            <a:xfrm>
              <a:off x="5299627" y="2536218"/>
              <a:ext cx="840743" cy="369332"/>
            </a:xfrm>
            <a:prstGeom prst="rect">
              <a:avLst/>
            </a:prstGeom>
            <a:noFill/>
          </p:spPr>
          <p:txBody>
            <a:bodyPr wrap="none" rtlCol="0">
              <a:spAutoFit/>
            </a:bodyPr>
            <a:lstStyle/>
            <a:p>
              <a:r>
                <a:rPr lang="en-US" b="1" dirty="0" smtClean="0">
                  <a:solidFill>
                    <a:srgbClr val="00B050"/>
                  </a:solidFill>
                </a:rPr>
                <a:t>0Mbps</a:t>
              </a:r>
              <a:endParaRPr lang="en-US" b="1" dirty="0">
                <a:solidFill>
                  <a:srgbClr val="00B050"/>
                </a:solidFill>
              </a:endParaRPr>
            </a:p>
          </p:txBody>
        </p:sp>
        <p:sp>
          <p:nvSpPr>
            <p:cNvPr id="39" name="TextBox 38"/>
            <p:cNvSpPr txBox="1"/>
            <p:nvPr/>
          </p:nvSpPr>
          <p:spPr>
            <a:xfrm rot="20540817">
              <a:off x="5344596" y="3313713"/>
              <a:ext cx="901657" cy="369332"/>
            </a:xfrm>
            <a:prstGeom prst="rect">
              <a:avLst/>
            </a:prstGeom>
            <a:noFill/>
          </p:spPr>
          <p:txBody>
            <a:bodyPr wrap="none" rtlCol="0">
              <a:spAutoFit/>
            </a:bodyPr>
            <a:lstStyle/>
            <a:p>
              <a:r>
                <a:rPr lang="en-US" b="1" dirty="0" smtClean="0">
                  <a:solidFill>
                    <a:srgbClr val="FF0000"/>
                  </a:solidFill>
                </a:rPr>
                <a:t>.5Mbps</a:t>
              </a:r>
              <a:endParaRPr lang="en-US" b="1" dirty="0">
                <a:solidFill>
                  <a:srgbClr val="FF0000"/>
                </a:solidFill>
              </a:endParaRPr>
            </a:p>
          </p:txBody>
        </p:sp>
      </p:grpSp>
      <p:sp>
        <p:nvSpPr>
          <p:cNvPr id="40" name="TextBox 39"/>
          <p:cNvSpPr txBox="1"/>
          <p:nvPr/>
        </p:nvSpPr>
        <p:spPr>
          <a:xfrm>
            <a:off x="310290" y="4480249"/>
            <a:ext cx="8241359" cy="707886"/>
          </a:xfrm>
          <a:prstGeom prst="rect">
            <a:avLst/>
          </a:prstGeom>
          <a:noFill/>
        </p:spPr>
        <p:txBody>
          <a:bodyPr wrap="none" rtlCol="0">
            <a:spAutoFit/>
          </a:bodyPr>
          <a:lstStyle/>
          <a:p>
            <a:r>
              <a:rPr lang="en-US" sz="2000" dirty="0" smtClean="0">
                <a:latin typeface="Times New Roman" pitchFamily="18" charset="0"/>
                <a:cs typeface="Times New Roman" pitchFamily="18" charset="0"/>
              </a:rPr>
              <a:t>DRA1. Each user measures its neighbor caches aggregate streaming rates to it.</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Then, request </a:t>
            </a:r>
            <a:r>
              <a:rPr lang="en-US" sz="2000" dirty="0">
                <a:latin typeface="Times New Roman" pitchFamily="18" charset="0"/>
                <a:cs typeface="Times New Roman" pitchFamily="18" charset="0"/>
              </a:rPr>
              <a:t>remaining streaming rates from the cloud </a:t>
            </a:r>
            <a:r>
              <a:rPr lang="en-US" sz="2000" dirty="0" smtClean="0">
                <a:latin typeface="Times New Roman" pitchFamily="18" charset="0"/>
                <a:cs typeface="Times New Roman" pitchFamily="18" charset="0"/>
              </a:rPr>
              <a:t>server.</a:t>
            </a:r>
          </a:p>
        </p:txBody>
      </p:sp>
      <p:sp>
        <p:nvSpPr>
          <p:cNvPr id="46" name="TextBox 45"/>
          <p:cNvSpPr txBox="1"/>
          <p:nvPr/>
        </p:nvSpPr>
        <p:spPr>
          <a:xfrm>
            <a:off x="313503" y="5614080"/>
            <a:ext cx="8543626" cy="369332"/>
          </a:xfrm>
          <a:prstGeom prst="rect">
            <a:avLst/>
          </a:prstGeom>
          <a:noFill/>
        </p:spPr>
        <p:txBody>
          <a:bodyPr wrap="square" rtlCol="0">
            <a:spAutoFit/>
          </a:bodyPr>
          <a:lstStyle/>
          <a:p>
            <a:r>
              <a:rPr lang="en-US" dirty="0" smtClean="0">
                <a:latin typeface="Times New Roman" pitchFamily="18" charset="0"/>
                <a:cs typeface="Times New Roman" pitchFamily="18" charset="0"/>
              </a:rPr>
              <a:t>DRA3. Caches update its storage and upload rates considering BW &amp; Storage constraints.</a:t>
            </a:r>
            <a:endParaRPr lang="en-US" dirty="0">
              <a:latin typeface="Times New Roman" pitchFamily="18" charset="0"/>
              <a:cs typeface="Times New Roman" pitchFamily="18" charset="0"/>
            </a:endParaRPr>
          </a:p>
        </p:txBody>
      </p:sp>
      <p:sp>
        <p:nvSpPr>
          <p:cNvPr id="47" name="타원 117"/>
          <p:cNvSpPr/>
          <p:nvPr/>
        </p:nvSpPr>
        <p:spPr>
          <a:xfrm>
            <a:off x="1251464" y="3263044"/>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grpSp>
        <p:nvGrpSpPr>
          <p:cNvPr id="48" name="Group 47"/>
          <p:cNvGrpSpPr/>
          <p:nvPr/>
        </p:nvGrpSpPr>
        <p:grpSpPr>
          <a:xfrm>
            <a:off x="1256353" y="1333015"/>
            <a:ext cx="1150871" cy="2598263"/>
            <a:chOff x="1256353" y="1333015"/>
            <a:chExt cx="1150871" cy="2598263"/>
          </a:xfrm>
        </p:grpSpPr>
        <p:grpSp>
          <p:nvGrpSpPr>
            <p:cNvPr id="55" name="Group 54"/>
            <p:cNvGrpSpPr/>
            <p:nvPr/>
          </p:nvGrpSpPr>
          <p:grpSpPr>
            <a:xfrm>
              <a:off x="1256353" y="1333015"/>
              <a:ext cx="1150871" cy="692277"/>
              <a:chOff x="1256353" y="1333015"/>
              <a:chExt cx="1150871" cy="692277"/>
            </a:xfrm>
          </p:grpSpPr>
          <p:sp>
            <p:nvSpPr>
              <p:cNvPr id="59" name="Pie 58"/>
              <p:cNvSpPr/>
              <p:nvPr/>
            </p:nvSpPr>
            <p:spPr>
              <a:xfrm>
                <a:off x="1256353" y="133543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Pie 59"/>
              <p:cNvSpPr/>
              <p:nvPr/>
            </p:nvSpPr>
            <p:spPr>
              <a:xfrm>
                <a:off x="1256353" y="1333015"/>
                <a:ext cx="1150871" cy="689857"/>
              </a:xfrm>
              <a:prstGeom prst="pie">
                <a:avLst>
                  <a:gd name="adj1" fmla="val 10842142"/>
                  <a:gd name="adj2" fmla="val 64776"/>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6" name="Group 55"/>
            <p:cNvGrpSpPr/>
            <p:nvPr/>
          </p:nvGrpSpPr>
          <p:grpSpPr>
            <a:xfrm>
              <a:off x="1256353" y="3239001"/>
              <a:ext cx="1150871" cy="692277"/>
              <a:chOff x="1256353" y="3239001"/>
              <a:chExt cx="1150871" cy="692277"/>
            </a:xfrm>
          </p:grpSpPr>
          <p:sp>
            <p:nvSpPr>
              <p:cNvPr id="57" name="Pie 56"/>
              <p:cNvSpPr/>
              <p:nvPr/>
            </p:nvSpPr>
            <p:spPr>
              <a:xfrm>
                <a:off x="1256353" y="3241421"/>
                <a:ext cx="1150871" cy="689857"/>
              </a:xfrm>
              <a:prstGeom prst="pie">
                <a:avLst>
                  <a:gd name="adj1" fmla="val 21543167"/>
                  <a:gd name="adj2" fmla="val 1079110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Pie 57"/>
              <p:cNvSpPr/>
              <p:nvPr/>
            </p:nvSpPr>
            <p:spPr>
              <a:xfrm>
                <a:off x="1256353" y="3239001"/>
                <a:ext cx="1150871" cy="689857"/>
              </a:xfrm>
              <a:prstGeom prst="pie">
                <a:avLst>
                  <a:gd name="adj1" fmla="val 10772849"/>
                  <a:gd name="adj2" fmla="val 2156953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63" name="TextBox 62"/>
          <p:cNvSpPr txBox="1"/>
          <p:nvPr/>
        </p:nvSpPr>
        <p:spPr>
          <a:xfrm>
            <a:off x="1139956" y="2389528"/>
            <a:ext cx="1459438" cy="523220"/>
          </a:xfrm>
          <a:prstGeom prst="rect">
            <a:avLst/>
          </a:prstGeom>
          <a:noFill/>
          <a:ln>
            <a:solidFill>
              <a:schemeClr val="tx1"/>
            </a:solidFill>
          </a:ln>
        </p:spPr>
        <p:txBody>
          <a:bodyPr wrap="none" rtlCol="0">
            <a:spAutoFit/>
          </a:bodyPr>
          <a:lstStyle/>
          <a:p>
            <a:r>
              <a:rPr lang="en-US" sz="1400" dirty="0" smtClean="0"/>
              <a:t>BW : 2Mbps</a:t>
            </a:r>
          </a:p>
          <a:p>
            <a:r>
              <a:rPr lang="en-US" sz="1400" dirty="0" smtClean="0"/>
              <a:t>Storage : 1 Movie</a:t>
            </a:r>
            <a:endParaRPr lang="en-US" sz="1400" dirty="0"/>
          </a:p>
        </p:txBody>
      </p:sp>
      <p:sp>
        <p:nvSpPr>
          <p:cNvPr id="51" name="TextBox 50"/>
          <p:cNvSpPr txBox="1"/>
          <p:nvPr/>
        </p:nvSpPr>
        <p:spPr>
          <a:xfrm>
            <a:off x="313066" y="5938587"/>
            <a:ext cx="6845491" cy="400110"/>
          </a:xfrm>
          <a:prstGeom prst="rect">
            <a:avLst/>
          </a:prstGeom>
          <a:noFill/>
        </p:spPr>
        <p:txBody>
          <a:bodyPr wrap="square" rtlCol="0">
            <a:spAutoFit/>
          </a:bodyPr>
          <a:lstStyle/>
          <a:p>
            <a:r>
              <a:rPr lang="en-US" sz="2000" dirty="0" smtClean="0">
                <a:solidFill>
                  <a:srgbClr val="FF0000"/>
                </a:solidFill>
                <a:latin typeface="Times New Roman" pitchFamily="18" charset="0"/>
                <a:cs typeface="Times New Roman" pitchFamily="18" charset="0"/>
              </a:rPr>
              <a:t>DRA4. Repeat DRA1-DRA3.</a:t>
            </a:r>
            <a:endParaRPr lang="en-US" sz="2000" dirty="0">
              <a:solidFill>
                <a:srgbClr val="FF0000"/>
              </a:solidFill>
              <a:latin typeface="Times New Roman" pitchFamily="18" charset="0"/>
              <a:cs typeface="Times New Roman" pitchFamily="18" charset="0"/>
            </a:endParaRPr>
          </a:p>
        </p:txBody>
      </p:sp>
      <p:grpSp>
        <p:nvGrpSpPr>
          <p:cNvPr id="52" name="Group 51"/>
          <p:cNvGrpSpPr/>
          <p:nvPr/>
        </p:nvGrpSpPr>
        <p:grpSpPr>
          <a:xfrm>
            <a:off x="105483" y="1890976"/>
            <a:ext cx="1240052" cy="880216"/>
            <a:chOff x="105483" y="1890976"/>
            <a:chExt cx="1240052" cy="880216"/>
          </a:xfrm>
        </p:grpSpPr>
        <p:sp>
          <p:nvSpPr>
            <p:cNvPr id="53" name="Pie 52"/>
            <p:cNvSpPr/>
            <p:nvPr/>
          </p:nvSpPr>
          <p:spPr>
            <a:xfrm>
              <a:off x="194664" y="1890976"/>
              <a:ext cx="1150871" cy="689857"/>
            </a:xfrm>
            <a:prstGeom prst="pie">
              <a:avLst>
                <a:gd name="adj1" fmla="val 9624002"/>
                <a:gd name="adj2" fmla="val 107911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p:cNvSpPr txBox="1"/>
            <p:nvPr/>
          </p:nvSpPr>
          <p:spPr>
            <a:xfrm>
              <a:off x="105483" y="2429297"/>
              <a:ext cx="1150870" cy="338554"/>
            </a:xfrm>
            <a:prstGeom prst="rect">
              <a:avLst/>
            </a:prstGeom>
            <a:noFill/>
          </p:spPr>
          <p:txBody>
            <a:bodyPr wrap="square" rtlCol="0">
              <a:spAutoFit/>
            </a:bodyPr>
            <a:lstStyle/>
            <a:p>
              <a:r>
                <a:rPr lang="en-US" sz="1600" b="1" dirty="0" smtClean="0"/>
                <a:t>10%</a:t>
              </a:r>
              <a:endParaRPr lang="en-US" sz="1600" b="1" dirty="0"/>
            </a:p>
          </p:txBody>
        </p:sp>
        <p:sp>
          <p:nvSpPr>
            <p:cNvPr id="61" name="Rounded Rectangle 60"/>
            <p:cNvSpPr/>
            <p:nvPr/>
          </p:nvSpPr>
          <p:spPr>
            <a:xfrm>
              <a:off x="105483" y="2134524"/>
              <a:ext cx="764093" cy="636668"/>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p:cNvSpPr txBox="1"/>
          <p:nvPr/>
        </p:nvSpPr>
        <p:spPr>
          <a:xfrm>
            <a:off x="302911" y="5245329"/>
            <a:ext cx="8704319"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DRA2. User sends </a:t>
            </a:r>
            <a:r>
              <a:rPr lang="en-US" sz="2000" b="1" dirty="0" smtClean="0">
                <a:solidFill>
                  <a:srgbClr val="0000FF"/>
                </a:solidFill>
                <a:latin typeface="Times New Roman" pitchFamily="18" charset="0"/>
                <a:cs typeface="Times New Roman" pitchFamily="18" charset="0"/>
              </a:rPr>
              <a:t>c</a:t>
            </a:r>
            <a:r>
              <a:rPr lang="en-US" sz="2000" b="1" dirty="0" smtClean="0">
                <a:solidFill>
                  <a:srgbClr val="FF0000"/>
                </a:solidFill>
                <a:latin typeface="Times New Roman" pitchFamily="18" charset="0"/>
                <a:cs typeface="Times New Roman" pitchFamily="18" charset="0"/>
              </a:rPr>
              <a:t>o</a:t>
            </a:r>
            <a:r>
              <a:rPr lang="en-US" sz="2000" b="1" dirty="0" smtClean="0">
                <a:solidFill>
                  <a:srgbClr val="00B050"/>
                </a:solidFill>
                <a:latin typeface="Times New Roman" pitchFamily="18" charset="0"/>
                <a:cs typeface="Times New Roman" pitchFamily="18" charset="0"/>
              </a:rPr>
              <a:t>l</a:t>
            </a:r>
            <a:r>
              <a:rPr lang="en-US" sz="2000" b="1" dirty="0" smtClean="0">
                <a:solidFill>
                  <a:srgbClr val="FF0000"/>
                </a:solidFill>
                <a:latin typeface="Times New Roman" pitchFamily="18" charset="0"/>
                <a:cs typeface="Times New Roman" pitchFamily="18" charset="0"/>
              </a:rPr>
              <a:t>o</a:t>
            </a:r>
            <a:r>
              <a:rPr lang="en-US" sz="2000" b="1" dirty="0" smtClean="0">
                <a:solidFill>
                  <a:srgbClr val="0000FF"/>
                </a:solidFill>
                <a:latin typeface="Times New Roman" pitchFamily="18" charset="0"/>
                <a:cs typeface="Times New Roman" pitchFamily="18" charset="0"/>
              </a:rPr>
              <a:t>r</a:t>
            </a:r>
            <a:r>
              <a:rPr lang="en-US" sz="2000" b="1" dirty="0" smtClean="0">
                <a:solidFill>
                  <a:srgbClr val="FF0000"/>
                </a:solidFill>
                <a:latin typeface="Times New Roman" pitchFamily="18" charset="0"/>
                <a:cs typeface="Times New Roman" pitchFamily="18" charset="0"/>
              </a:rPr>
              <a:t>e</a:t>
            </a:r>
            <a:r>
              <a:rPr lang="en-US" sz="2000" b="1" dirty="0" smtClean="0">
                <a:solidFill>
                  <a:srgbClr val="00B050"/>
                </a:solidFill>
                <a:latin typeface="Times New Roman" pitchFamily="18" charset="0"/>
                <a:cs typeface="Times New Roman" pitchFamily="18" charset="0"/>
              </a:rPr>
              <a:t>d</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‘HELP’ signal to connected caches if it is using cloud</a:t>
            </a:r>
            <a:endParaRPr lang="en-US" sz="2000" dirty="0">
              <a:latin typeface="Times New Roman" pitchFamily="18" charset="0"/>
              <a:cs typeface="Times New Roman" pitchFamily="18" charset="0"/>
            </a:endParaRPr>
          </a:p>
        </p:txBody>
      </p:sp>
      <p:sp>
        <p:nvSpPr>
          <p:cNvPr id="62" name="Chord 61"/>
          <p:cNvSpPr/>
          <p:nvPr/>
        </p:nvSpPr>
        <p:spPr>
          <a:xfrm rot="10800000">
            <a:off x="4068823" y="1540737"/>
            <a:ext cx="996737" cy="255163"/>
          </a:xfrm>
          <a:prstGeom prst="chord">
            <a:avLst>
              <a:gd name="adj1" fmla="val 5226221"/>
              <a:gd name="adj2" fmla="val 16635931"/>
            </a:avLst>
          </a:prstGeom>
          <a:solidFill>
            <a:schemeClr val="tx2">
              <a:lumMod val="7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hord 64"/>
          <p:cNvSpPr/>
          <p:nvPr/>
        </p:nvSpPr>
        <p:spPr>
          <a:xfrm rot="10800000">
            <a:off x="4110713" y="3456007"/>
            <a:ext cx="996737" cy="255163"/>
          </a:xfrm>
          <a:prstGeom prst="chord">
            <a:avLst>
              <a:gd name="adj1" fmla="val 4673376"/>
              <a:gd name="adj2" fmla="val 16702222"/>
            </a:avLst>
          </a:prstGeom>
          <a:solidFill>
            <a:srgbClr val="FF000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84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Resource Allocation Performance</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23</a:t>
            </a:fld>
            <a:r>
              <a:rPr lang="en-US" smtClean="0"/>
              <a:t>/25</a:t>
            </a:r>
            <a:endParaRPr lang="en-US" dirty="0"/>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771" y="3106088"/>
            <a:ext cx="7039494" cy="345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cxnSp>
        <p:nvCxnSpPr>
          <p:cNvPr id="14" name="Straight Arrow Connector 13"/>
          <p:cNvCxnSpPr/>
          <p:nvPr/>
        </p:nvCxnSpPr>
        <p:spPr>
          <a:xfrm flipH="1" flipV="1">
            <a:off x="1917260" y="3383961"/>
            <a:ext cx="1694897" cy="53300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5" name="Rectangle 5"/>
          <p:cNvSpPr>
            <a:spLocks/>
          </p:cNvSpPr>
          <p:nvPr/>
        </p:nvSpPr>
        <p:spPr bwMode="auto">
          <a:xfrm>
            <a:off x="2487309" y="3916970"/>
            <a:ext cx="3565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b="1" dirty="0" smtClean="0">
                <a:solidFill>
                  <a:srgbClr val="FF0000"/>
                </a:solidFill>
                <a:ea typeface="Gill Sans" charset="0"/>
                <a:cs typeface="Gill Sans" charset="0"/>
              </a:rPr>
              <a:t>Cloud traffic = 6Mbps @ t=0</a:t>
            </a:r>
            <a:endParaRPr lang="en-US" sz="2400" b="1" dirty="0">
              <a:solidFill>
                <a:srgbClr val="FF0000"/>
              </a:solidFill>
              <a:ea typeface="Gill Sans" charset="0"/>
              <a:cs typeface="Gill Sans" charset="0"/>
            </a:endParaRPr>
          </a:p>
        </p:txBody>
      </p:sp>
      <p:sp>
        <p:nvSpPr>
          <p:cNvPr id="20" name="Rectangle 5"/>
          <p:cNvSpPr>
            <a:spLocks/>
          </p:cNvSpPr>
          <p:nvPr/>
        </p:nvSpPr>
        <p:spPr bwMode="auto">
          <a:xfrm>
            <a:off x="4269849" y="4557238"/>
            <a:ext cx="39552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b="1" dirty="0" smtClean="0">
                <a:solidFill>
                  <a:srgbClr val="FF0000"/>
                </a:solidFill>
                <a:ea typeface="Gill Sans" charset="0"/>
                <a:cs typeface="Gill Sans" charset="0"/>
              </a:rPr>
              <a:t>Cloud traffic = .5Mbps @ t=500</a:t>
            </a:r>
            <a:endParaRPr lang="en-US" sz="2400" b="1" dirty="0">
              <a:solidFill>
                <a:srgbClr val="FF0000"/>
              </a:solidFill>
              <a:ea typeface="Gill Sans" charset="0"/>
              <a:cs typeface="Gill Sans" charset="0"/>
            </a:endParaRPr>
          </a:p>
        </p:txBody>
      </p:sp>
      <p:cxnSp>
        <p:nvCxnSpPr>
          <p:cNvPr id="21" name="Straight Arrow Connector 20"/>
          <p:cNvCxnSpPr/>
          <p:nvPr/>
        </p:nvCxnSpPr>
        <p:spPr>
          <a:xfrm>
            <a:off x="5977537" y="4926570"/>
            <a:ext cx="151477" cy="724107"/>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3"/>
          <a:stretch>
            <a:fillRect/>
          </a:stretch>
        </p:blipFill>
        <p:spPr>
          <a:xfrm>
            <a:off x="540933" y="1383835"/>
            <a:ext cx="3356754" cy="1237613"/>
          </a:xfrm>
          <a:prstGeom prst="rect">
            <a:avLst/>
          </a:prstGeom>
          <a:ln>
            <a:solidFill>
              <a:schemeClr val="tx1"/>
            </a:solidFill>
          </a:ln>
        </p:spPr>
      </p:pic>
      <p:graphicFrame>
        <p:nvGraphicFramePr>
          <p:cNvPr id="27" name="Table 26"/>
          <p:cNvGraphicFramePr>
            <a:graphicFrameLocks noGrp="1"/>
          </p:cNvGraphicFramePr>
          <p:nvPr>
            <p:extLst>
              <p:ext uri="{D42A27DB-BD31-4B8C-83A1-F6EECF244321}">
                <p14:modId xmlns:p14="http://schemas.microsoft.com/office/powerpoint/2010/main" val="3251834"/>
              </p:ext>
            </p:extLst>
          </p:nvPr>
        </p:nvGraphicFramePr>
        <p:xfrm>
          <a:off x="4526848" y="1093805"/>
          <a:ext cx="4136502" cy="1981200"/>
        </p:xfrm>
        <a:graphic>
          <a:graphicData uri="http://schemas.openxmlformats.org/drawingml/2006/table">
            <a:tbl>
              <a:tblPr firstRow="1" bandRow="1">
                <a:tableStyleId>{5940675A-B579-460E-94D1-54222C63F5DA}</a:tableStyleId>
              </a:tblPr>
              <a:tblGrid>
                <a:gridCol w="1378834"/>
                <a:gridCol w="1378834"/>
                <a:gridCol w="1378834"/>
              </a:tblGrid>
              <a:tr h="5590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algn="ctr"/>
                      <a:r>
                        <a:rPr lang="en-US" sz="1600" dirty="0" smtClean="0"/>
                        <a:t>w/o optimized</a:t>
                      </a:r>
                      <a:br>
                        <a:rPr lang="en-US" sz="1600" dirty="0" smtClean="0"/>
                      </a:br>
                      <a:r>
                        <a:rPr lang="en-US" sz="1600" dirty="0" smtClean="0"/>
                        <a:t>Topology</a:t>
                      </a:r>
                      <a:endParaRPr lang="en-US" sz="1600" dirty="0"/>
                    </a:p>
                  </a:txBody>
                  <a:tcPr anchor="ctr"/>
                </a:tc>
                <a:tc>
                  <a:txBody>
                    <a:bodyPr/>
                    <a:lstStyle/>
                    <a:p>
                      <a:pPr algn="ctr"/>
                      <a:r>
                        <a:rPr lang="en-US" sz="1600" dirty="0" smtClean="0"/>
                        <a:t>With optimized Topology</a:t>
                      </a:r>
                    </a:p>
                  </a:txBody>
                  <a:tcPr anchor="ctr"/>
                </a:tc>
              </a:tr>
              <a:tr h="536978">
                <a:tc>
                  <a:txBody>
                    <a:bodyPr/>
                    <a:lstStyle/>
                    <a:p>
                      <a:pPr algn="ctr"/>
                      <a:r>
                        <a:rPr lang="en-US" sz="1600" dirty="0" smtClean="0"/>
                        <a:t>w/o Fractional</a:t>
                      </a:r>
                      <a:r>
                        <a:rPr lang="en-US" sz="1600" baseline="0" dirty="0" smtClean="0"/>
                        <a:t/>
                      </a:r>
                      <a:br>
                        <a:rPr lang="en-US" sz="1600" baseline="0" dirty="0" smtClean="0"/>
                      </a:br>
                      <a:r>
                        <a:rPr lang="en-US" sz="1600" baseline="0" dirty="0" smtClean="0"/>
                        <a:t>Storage</a:t>
                      </a:r>
                      <a:endParaRPr lang="en-US" sz="1600" dirty="0"/>
                    </a:p>
                  </a:txBody>
                  <a:tcPr anchor="ctr"/>
                </a:tc>
                <a:tc>
                  <a:txBody>
                    <a:bodyPr/>
                    <a:lstStyle/>
                    <a:p>
                      <a:pPr algn="ctr"/>
                      <a:r>
                        <a:rPr lang="en-US" sz="1600" dirty="0" smtClean="0"/>
                        <a:t>1Mbps</a:t>
                      </a:r>
                      <a:endParaRPr lang="en-US" sz="1600" dirty="0"/>
                    </a:p>
                  </a:txBody>
                  <a:tcPr anchor="ctr"/>
                </a:tc>
                <a:tc>
                  <a:txBody>
                    <a:bodyPr/>
                    <a:lstStyle/>
                    <a:p>
                      <a:pPr algn="ctr"/>
                      <a:r>
                        <a:rPr lang="en-US" sz="1600" dirty="0" smtClean="0"/>
                        <a:t>1Mbps</a:t>
                      </a:r>
                      <a:endParaRPr lang="en-US" sz="1600" dirty="0"/>
                    </a:p>
                  </a:txBody>
                  <a:tcPr anchor="ctr"/>
                </a:tc>
              </a:tr>
              <a:tr h="565561">
                <a:tc>
                  <a:txBody>
                    <a:bodyPr/>
                    <a:lstStyle/>
                    <a:p>
                      <a:pPr algn="ctr"/>
                      <a:r>
                        <a:rPr lang="en-US" sz="1600" dirty="0" smtClean="0"/>
                        <a:t>w/</a:t>
                      </a:r>
                      <a:r>
                        <a:rPr lang="en-US" sz="1600" baseline="0" dirty="0" smtClean="0"/>
                        <a:t> </a:t>
                      </a:r>
                      <a:r>
                        <a:rPr lang="en-US" sz="1600" dirty="0" smtClean="0"/>
                        <a:t>Fractional</a:t>
                      </a:r>
                      <a:br>
                        <a:rPr lang="en-US" sz="1600" dirty="0" smtClean="0"/>
                      </a:br>
                      <a:r>
                        <a:rPr lang="en-US" sz="1600" dirty="0" smtClean="0"/>
                        <a:t>Storage</a:t>
                      </a:r>
                      <a:endParaRPr lang="en-US" sz="1600" dirty="0"/>
                    </a:p>
                  </a:txBody>
                  <a:tcPr anchor="ctr"/>
                </a:tc>
                <a:tc>
                  <a:txBody>
                    <a:bodyPr/>
                    <a:lstStyle/>
                    <a:p>
                      <a:pPr algn="ctr"/>
                      <a:r>
                        <a:rPr lang="en-US" sz="2400" b="1" dirty="0" smtClean="0"/>
                        <a:t>.5Mbps</a:t>
                      </a:r>
                      <a:endParaRPr lang="en-US" sz="2400" b="1" dirty="0"/>
                    </a:p>
                  </a:txBody>
                  <a:tcPr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mn-lt"/>
                          <a:ea typeface="+mn-ea"/>
                          <a:cs typeface="+mn-cs"/>
                        </a:rPr>
                        <a:t>0Mbps</a:t>
                      </a:r>
                    </a:p>
                  </a:txBody>
                  <a:tcPr anchor="ctr"/>
                </a:tc>
              </a:tr>
            </a:tbl>
          </a:graphicData>
        </a:graphic>
      </p:graphicFrame>
    </p:spTree>
    <p:extLst>
      <p:ext uri="{BB962C8B-B14F-4D97-AF65-F5344CB8AC3E}">
        <p14:creationId xmlns:p14="http://schemas.microsoft.com/office/powerpoint/2010/main" val="15248347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2 : Topology Selection</a:t>
            </a:r>
            <a:endParaRPr lang="en-US" dirty="0"/>
          </a:p>
        </p:txBody>
      </p:sp>
      <p:sp>
        <p:nvSpPr>
          <p:cNvPr id="3" name="Content Placeholder 2"/>
          <p:cNvSpPr>
            <a:spLocks noGrp="1"/>
          </p:cNvSpPr>
          <p:nvPr>
            <p:ph idx="1"/>
          </p:nvPr>
        </p:nvSpPr>
        <p:spPr/>
        <p:txBody>
          <a:bodyPr>
            <a:normAutofit/>
          </a:bodyPr>
          <a:lstStyle/>
          <a:p>
            <a:r>
              <a:rPr lang="en-US" dirty="0" smtClean="0">
                <a:ea typeface="ＭＳ Ｐゴシック" charset="0"/>
                <a:cs typeface="Arial" charset="0"/>
              </a:rPr>
              <a:t>Relaxation: Use Markov Approximation</a:t>
            </a:r>
          </a:p>
          <a:p>
            <a:pPr marL="457200" lvl="1" indent="0">
              <a:buNone/>
            </a:pPr>
            <a:r>
              <a:rPr lang="en-US" sz="1600" dirty="0" smtClean="0">
                <a:ea typeface="ＭＳ Ｐゴシック" charset="0"/>
                <a:cs typeface="Arial" charset="0"/>
              </a:rPr>
              <a:t>						[Chen. et al., INFOCOM 10]</a:t>
            </a:r>
          </a:p>
          <a:p>
            <a:pPr lvl="1"/>
            <a:r>
              <a:rPr lang="en-US" dirty="0" smtClean="0">
                <a:ea typeface="ＭＳ Ｐゴシック" charset="0"/>
                <a:cs typeface="Arial" charset="0"/>
              </a:rPr>
              <a:t>HIGH-LEVEL IDEA </a:t>
            </a:r>
          </a:p>
          <a:p>
            <a:pPr lvl="2"/>
            <a:r>
              <a:rPr lang="en-US" dirty="0" smtClean="0">
                <a:ea typeface="ＭＳ Ｐゴシック" charset="0"/>
                <a:cs typeface="Arial" charset="0"/>
              </a:rPr>
              <a:t>Don’t try to find the best topology (NP hard).</a:t>
            </a:r>
          </a:p>
          <a:p>
            <a:pPr lvl="2"/>
            <a:r>
              <a:rPr lang="en-US" dirty="0" smtClean="0">
                <a:ea typeface="ＭＳ Ｐゴシック" charset="0"/>
                <a:cs typeface="Arial" charset="0"/>
              </a:rPr>
              <a:t>Try different topologies and move toward “better” ones.</a:t>
            </a:r>
          </a:p>
          <a:p>
            <a:pPr lvl="2"/>
            <a:r>
              <a:rPr lang="en-US" sz="2800" b="1" dirty="0" smtClean="0">
                <a:solidFill>
                  <a:srgbClr val="0000FF"/>
                </a:solidFill>
                <a:ea typeface="ＭＳ Ｐゴシック" charset="0"/>
                <a:cs typeface="Arial" charset="0"/>
              </a:rPr>
              <a:t>Stay at ‘good’ topologies most of the time.</a:t>
            </a:r>
          </a:p>
          <a:p>
            <a:pPr lvl="2"/>
            <a:r>
              <a:rPr lang="en-US" b="1" dirty="0" smtClean="0">
                <a:ea typeface="ＭＳ Ｐゴシック" charset="0"/>
                <a:cs typeface="Arial" charset="0"/>
              </a:rPr>
              <a:t>Expected performance is close to the optimal one.</a:t>
            </a:r>
          </a:p>
          <a:p>
            <a:pPr lvl="1"/>
            <a:r>
              <a:rPr lang="en-US" dirty="0" smtClean="0">
                <a:ea typeface="ＭＳ Ｐゴシック" charset="0"/>
                <a:cs typeface="Arial" charset="0"/>
              </a:rPr>
              <a:t>How?</a:t>
            </a:r>
            <a:r>
              <a:rPr lang="en-US" b="1" dirty="0" smtClean="0">
                <a:ea typeface="ＭＳ Ｐゴシック" charset="0"/>
                <a:cs typeface="Arial" charset="0"/>
              </a:rPr>
              <a:t> </a:t>
            </a:r>
          </a:p>
          <a:p>
            <a:pPr lvl="2"/>
            <a:r>
              <a:rPr lang="en-US" sz="2800" b="1" i="1" u="sng" dirty="0" smtClean="0">
                <a:solidFill>
                  <a:srgbClr val="008000"/>
                </a:solidFill>
                <a:ea typeface="ＭＳ Ｐゴシック" charset="0"/>
                <a:cs typeface="Arial" charset="0"/>
              </a:rPr>
              <a:t>Design such a Markov chain on feasible topologies</a:t>
            </a:r>
          </a:p>
          <a:p>
            <a:pPr lvl="1"/>
            <a:r>
              <a:rPr lang="en-US" dirty="0" smtClean="0">
                <a:ea typeface="ＭＳ Ｐゴシック" charset="0"/>
                <a:cs typeface="Arial" charset="0"/>
              </a:rPr>
              <a:t>Fully distributed, scalable. Easy to implement.</a:t>
            </a:r>
          </a:p>
          <a:p>
            <a:pPr lvl="1"/>
            <a:r>
              <a:rPr lang="en-US" dirty="0" smtClean="0">
                <a:ea typeface="ＭＳ Ｐゴシック" charset="0"/>
                <a:cs typeface="Arial" charset="0"/>
              </a:rPr>
              <a:t>Guaranteed performance</a:t>
            </a:r>
            <a:r>
              <a:rPr lang="en-US" dirty="0">
                <a:ea typeface="ＭＳ Ｐゴシック" charset="0"/>
                <a:cs typeface="Arial" charset="0"/>
              </a:rPr>
              <a:t> </a:t>
            </a:r>
            <a:r>
              <a:rPr lang="en-US" dirty="0" smtClean="0">
                <a:ea typeface="ＭＳ Ｐゴシック" charset="0"/>
                <a:cs typeface="Arial" charset="0"/>
              </a:rPr>
              <a:t>and convergence.</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24</a:t>
            </a:fld>
            <a:r>
              <a:rPr lang="en-US" smtClean="0"/>
              <a:t>/25</a:t>
            </a:r>
            <a:endParaRPr lang="en-US" dirty="0"/>
          </a:p>
        </p:txBody>
      </p:sp>
    </p:spTree>
    <p:extLst>
      <p:ext uri="{BB962C8B-B14F-4D97-AF65-F5344CB8AC3E}">
        <p14:creationId xmlns:p14="http://schemas.microsoft.com/office/powerpoint/2010/main" val="8027674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Markov Approximation &amp; Design of Markov Chain</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25</a:t>
            </a:fld>
            <a:r>
              <a:rPr lang="en-US" dirty="0" smtClean="0"/>
              <a:t>/25</a:t>
            </a:r>
            <a:endParaRPr lang="en-US" dirty="0"/>
          </a:p>
        </p:txBody>
      </p:sp>
      <p:sp>
        <p:nvSpPr>
          <p:cNvPr id="13" name="TextBox 12"/>
          <p:cNvSpPr txBox="1"/>
          <p:nvPr/>
        </p:nvSpPr>
        <p:spPr>
          <a:xfrm>
            <a:off x="314466" y="954084"/>
            <a:ext cx="3136051"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1. Approximate the problem.</a:t>
            </a:r>
            <a:endParaRPr lang="en-US" sz="2000" dirty="0">
              <a:latin typeface="Times New Roman" pitchFamily="18" charset="0"/>
              <a:cs typeface="Times New Roman" pitchFamily="18" charset="0"/>
            </a:endParaRPr>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162" y="1461115"/>
            <a:ext cx="8001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3679837" y="2252539"/>
            <a:ext cx="4932440" cy="871200"/>
            <a:chOff x="3150465" y="2235484"/>
            <a:chExt cx="4932440" cy="871200"/>
          </a:xfrm>
        </p:grpSpPr>
        <p:pic>
          <p:nvPicPr>
            <p:cNvPr id="308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030" y="2235484"/>
              <a:ext cx="35718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Group 14"/>
            <p:cNvGrpSpPr/>
            <p:nvPr/>
          </p:nvGrpSpPr>
          <p:grpSpPr>
            <a:xfrm>
              <a:off x="3150465" y="2527607"/>
              <a:ext cx="783029" cy="579077"/>
              <a:chOff x="3724967" y="1702405"/>
              <a:chExt cx="783029" cy="579077"/>
            </a:xfrm>
          </p:grpSpPr>
          <p:sp>
            <p:nvSpPr>
              <p:cNvPr id="11" name="Right Arrow 10"/>
              <p:cNvSpPr/>
              <p:nvPr/>
            </p:nvSpPr>
            <p:spPr>
              <a:xfrm>
                <a:off x="3846113" y="1702405"/>
                <a:ext cx="598312" cy="20953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724967" y="1973705"/>
                <a:ext cx="783029" cy="307777"/>
              </a:xfrm>
              <a:prstGeom prst="rect">
                <a:avLst/>
              </a:prstGeom>
              <a:noFill/>
              <a:ln>
                <a:solidFill>
                  <a:schemeClr val="tx1"/>
                </a:solidFill>
              </a:ln>
            </p:spPr>
            <p:txBody>
              <a:bodyPr wrap="square" rtlCol="0">
                <a:spAutoFit/>
              </a:bodyPr>
              <a:lstStyle/>
              <a:p>
                <a:pPr algn="ctr"/>
                <a:r>
                  <a:rPr lang="en-US" sz="1400" dirty="0" smtClean="0">
                    <a:solidFill>
                      <a:srgbClr val="C00000"/>
                    </a:solidFill>
                  </a:rPr>
                  <a:t>Approx.</a:t>
                </a:r>
                <a:endParaRPr lang="en-US" sz="1400" dirty="0">
                  <a:solidFill>
                    <a:srgbClr val="C00000"/>
                  </a:solidFill>
                </a:endParaRPr>
              </a:p>
            </p:txBody>
          </p:sp>
        </p:grpSp>
      </p:grpSp>
      <p:grpSp>
        <p:nvGrpSpPr>
          <p:cNvPr id="37" name="Group 36"/>
          <p:cNvGrpSpPr/>
          <p:nvPr/>
        </p:nvGrpSpPr>
        <p:grpSpPr>
          <a:xfrm>
            <a:off x="983358" y="1981590"/>
            <a:ext cx="2062288" cy="1246925"/>
            <a:chOff x="1398878" y="1943487"/>
            <a:chExt cx="2062288" cy="1246925"/>
          </a:xfrm>
        </p:grpSpPr>
        <p:sp>
          <p:nvSpPr>
            <p:cNvPr id="19" name="TextBox 18"/>
            <p:cNvSpPr txBox="1"/>
            <p:nvPr/>
          </p:nvSpPr>
          <p:spPr>
            <a:xfrm>
              <a:off x="1398878" y="1992537"/>
              <a:ext cx="1008329" cy="307777"/>
            </a:xfrm>
            <a:prstGeom prst="rect">
              <a:avLst/>
            </a:prstGeom>
            <a:noFill/>
            <a:ln>
              <a:solidFill>
                <a:schemeClr val="tx1"/>
              </a:solidFill>
            </a:ln>
          </p:spPr>
          <p:txBody>
            <a:bodyPr wrap="square" rtlCol="0">
              <a:spAutoFit/>
            </a:bodyPr>
            <a:lstStyle/>
            <a:p>
              <a:pPr algn="ctr"/>
              <a:r>
                <a:rPr lang="en-US" sz="1400" dirty="0" smtClean="0">
                  <a:solidFill>
                    <a:srgbClr val="C00000"/>
                  </a:solidFill>
                </a:rPr>
                <a:t>Equivalent</a:t>
              </a:r>
              <a:endParaRPr lang="en-US" sz="1400" dirty="0">
                <a:solidFill>
                  <a:srgbClr val="C00000"/>
                </a:solidFill>
              </a:endParaRPr>
            </a:p>
          </p:txBody>
        </p:sp>
        <p:sp>
          <p:nvSpPr>
            <p:cNvPr id="18" name="TextBox 17"/>
            <p:cNvSpPr txBox="1"/>
            <p:nvPr/>
          </p:nvSpPr>
          <p:spPr>
            <a:xfrm rot="5400000">
              <a:off x="2391567" y="1915594"/>
              <a:ext cx="405879"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p:txBody>
        </p:sp>
        <p:pic>
          <p:nvPicPr>
            <p:cNvPr id="308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616" y="2390312"/>
              <a:ext cx="173355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2" name="Group 41"/>
          <p:cNvGrpSpPr/>
          <p:nvPr/>
        </p:nvGrpSpPr>
        <p:grpSpPr>
          <a:xfrm>
            <a:off x="3720309" y="1350411"/>
            <a:ext cx="799674" cy="600313"/>
            <a:chOff x="3505626" y="1374932"/>
            <a:chExt cx="799674" cy="600313"/>
          </a:xfrm>
        </p:grpSpPr>
        <p:sp>
          <p:nvSpPr>
            <p:cNvPr id="51" name="Right Arrow 50"/>
            <p:cNvSpPr/>
            <p:nvPr/>
          </p:nvSpPr>
          <p:spPr>
            <a:xfrm>
              <a:off x="3614629" y="1765711"/>
              <a:ext cx="598312" cy="20953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505626" y="1374932"/>
              <a:ext cx="799674" cy="307777"/>
            </a:xfrm>
            <a:prstGeom prst="rect">
              <a:avLst/>
            </a:prstGeom>
            <a:noFill/>
            <a:ln>
              <a:solidFill>
                <a:schemeClr val="tx1"/>
              </a:solidFill>
            </a:ln>
          </p:spPr>
          <p:txBody>
            <a:bodyPr wrap="square" rtlCol="0">
              <a:spAutoFit/>
            </a:bodyPr>
            <a:lstStyle/>
            <a:p>
              <a:pPr algn="ctr"/>
              <a:r>
                <a:rPr lang="en-US" sz="1400" dirty="0" smtClean="0">
                  <a:solidFill>
                    <a:srgbClr val="C00000"/>
                  </a:solidFill>
                </a:rPr>
                <a:t>Approx.</a:t>
              </a:r>
              <a:endParaRPr lang="en-US" sz="1400" dirty="0">
                <a:solidFill>
                  <a:srgbClr val="C00000"/>
                </a:solidFill>
              </a:endParaRPr>
            </a:p>
          </p:txBody>
        </p:sp>
      </p:grpSp>
      <p:grpSp>
        <p:nvGrpSpPr>
          <p:cNvPr id="61" name="Group 60"/>
          <p:cNvGrpSpPr/>
          <p:nvPr/>
        </p:nvGrpSpPr>
        <p:grpSpPr>
          <a:xfrm>
            <a:off x="186520" y="4510574"/>
            <a:ext cx="4839483" cy="966382"/>
            <a:chOff x="466866" y="4669121"/>
            <a:chExt cx="4839483" cy="966382"/>
          </a:xfrm>
        </p:grpSpPr>
        <p:sp>
          <p:nvSpPr>
            <p:cNvPr id="99" name="TextBox 98"/>
            <p:cNvSpPr txBox="1"/>
            <p:nvPr/>
          </p:nvSpPr>
          <p:spPr>
            <a:xfrm>
              <a:off x="466866" y="4669121"/>
              <a:ext cx="4615366" cy="923330"/>
            </a:xfrm>
            <a:prstGeom prst="rect">
              <a:avLst/>
            </a:prstGeom>
            <a:noFill/>
          </p:spPr>
          <p:txBody>
            <a:bodyPr wrap="none" rtlCol="0">
              <a:spAutoFit/>
            </a:bodyPr>
            <a:lstStyle/>
            <a:p>
              <a:r>
                <a:rPr lang="en-US" dirty="0" smtClean="0">
                  <a:latin typeface="Times New Roman" pitchFamily="18" charset="0"/>
                  <a:cs typeface="Times New Roman" pitchFamily="18" charset="0"/>
                </a:rPr>
                <a:t>2. Design a Markov Chain which is </a:t>
              </a:r>
              <a:br>
                <a:rPr lang="en-US" dirty="0" smtClean="0">
                  <a:latin typeface="Times New Roman" pitchFamily="18" charset="0"/>
                  <a:cs typeface="Times New Roman" pitchFamily="18" charset="0"/>
                </a:rPr>
              </a:br>
              <a:r>
                <a:rPr lang="en-US" dirty="0" smtClean="0">
                  <a:solidFill>
                    <a:srgbClr val="FF0000"/>
                  </a:solidFill>
                  <a:latin typeface="Times New Roman" pitchFamily="18" charset="0"/>
                  <a:cs typeface="Times New Roman" pitchFamily="18" charset="0"/>
                </a:rPr>
                <a:t>1) implementable in distributed way</a:t>
              </a:r>
              <a:br>
                <a:rPr lang="en-US" dirty="0" smtClean="0">
                  <a:solidFill>
                    <a:srgbClr val="FF0000"/>
                  </a:solidFill>
                  <a:latin typeface="Times New Roman" pitchFamily="18" charset="0"/>
                  <a:cs typeface="Times New Roman" pitchFamily="18" charset="0"/>
                </a:rPr>
              </a:br>
              <a:r>
                <a:rPr lang="en-US" dirty="0" smtClean="0">
                  <a:solidFill>
                    <a:srgbClr val="153CFF"/>
                  </a:solidFill>
                  <a:latin typeface="Times New Roman" pitchFamily="18" charset="0"/>
                  <a:cs typeface="Times New Roman" pitchFamily="18" charset="0"/>
                </a:rPr>
                <a:t>2) and which has stationary distribution close to</a:t>
              </a:r>
              <a:endParaRPr lang="en-US" dirty="0">
                <a:solidFill>
                  <a:srgbClr val="153CFF"/>
                </a:solidFill>
                <a:latin typeface="Times New Roman" pitchFamily="18" charset="0"/>
                <a:cs typeface="Times New Roman" pitchFamily="18" charset="0"/>
              </a:endParaRPr>
            </a:p>
          </p:txBody>
        </p:sp>
        <p:pic>
          <p:nvPicPr>
            <p:cNvPr id="3088"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549" y="5244978"/>
              <a:ext cx="3048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1255325" y="3213530"/>
            <a:ext cx="1901773" cy="1215457"/>
            <a:chOff x="1677918" y="3213530"/>
            <a:chExt cx="1901773" cy="1215457"/>
          </a:xfrm>
        </p:grpSpPr>
        <p:grpSp>
          <p:nvGrpSpPr>
            <p:cNvPr id="58" name="Group 57"/>
            <p:cNvGrpSpPr/>
            <p:nvPr/>
          </p:nvGrpSpPr>
          <p:grpSpPr>
            <a:xfrm>
              <a:off x="1677918" y="3213530"/>
              <a:ext cx="1901773" cy="1215457"/>
              <a:chOff x="1796271" y="3490380"/>
              <a:chExt cx="1901773" cy="1215457"/>
            </a:xfrm>
          </p:grpSpPr>
          <p:grpSp>
            <p:nvGrpSpPr>
              <p:cNvPr id="56" name="Group 55"/>
              <p:cNvGrpSpPr/>
              <p:nvPr/>
            </p:nvGrpSpPr>
            <p:grpSpPr>
              <a:xfrm>
                <a:off x="1796271" y="3490380"/>
                <a:ext cx="1901773" cy="1215457"/>
                <a:chOff x="1903042" y="3438495"/>
                <a:chExt cx="1901773" cy="1215457"/>
              </a:xfrm>
            </p:grpSpPr>
            <p:sp>
              <p:nvSpPr>
                <p:cNvPr id="53" name="Rectangle 52"/>
                <p:cNvSpPr/>
                <p:nvPr/>
              </p:nvSpPr>
              <p:spPr>
                <a:xfrm>
                  <a:off x="2431336" y="3769375"/>
                  <a:ext cx="45719" cy="534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1903042" y="3438495"/>
                  <a:ext cx="1901773" cy="1215457"/>
                  <a:chOff x="1903042" y="3438495"/>
                  <a:chExt cx="1901773" cy="1215457"/>
                </a:xfrm>
              </p:grpSpPr>
              <p:grpSp>
                <p:nvGrpSpPr>
                  <p:cNvPr id="50" name="Group 49"/>
                  <p:cNvGrpSpPr/>
                  <p:nvPr/>
                </p:nvGrpSpPr>
                <p:grpSpPr>
                  <a:xfrm>
                    <a:off x="1903042" y="3438495"/>
                    <a:ext cx="1516185" cy="865501"/>
                    <a:chOff x="891022" y="3909700"/>
                    <a:chExt cx="1516185" cy="865501"/>
                  </a:xfrm>
                </p:grpSpPr>
                <p:grpSp>
                  <p:nvGrpSpPr>
                    <p:cNvPr id="47" name="Group 46"/>
                    <p:cNvGrpSpPr/>
                    <p:nvPr/>
                  </p:nvGrpSpPr>
                  <p:grpSpPr>
                    <a:xfrm>
                      <a:off x="1219200" y="4075289"/>
                      <a:ext cx="1188007" cy="699912"/>
                      <a:chOff x="1219200" y="5170311"/>
                      <a:chExt cx="1188007" cy="699912"/>
                    </a:xfrm>
                  </p:grpSpPr>
                  <p:cxnSp>
                    <p:nvCxnSpPr>
                      <p:cNvPr id="44" name="Straight Arrow Connector 43"/>
                      <p:cNvCxnSpPr/>
                      <p:nvPr/>
                    </p:nvCxnSpPr>
                    <p:spPr>
                      <a:xfrm flipV="1">
                        <a:off x="1219200" y="5170311"/>
                        <a:ext cx="0" cy="6999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19200" y="5870222"/>
                        <a:ext cx="118800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891022" y="3909700"/>
                      <a:ext cx="380232" cy="369332"/>
                    </a:xfrm>
                    <a:prstGeom prst="rect">
                      <a:avLst/>
                    </a:prstGeom>
                    <a:noFill/>
                  </p:spPr>
                  <p:txBody>
                    <a:bodyPr wrap="none" rtlCol="0">
                      <a:spAutoFit/>
                    </a:bodyPr>
                    <a:lstStyle/>
                    <a:p>
                      <a:r>
                        <a:rPr lang="en-US" dirty="0" smtClean="0"/>
                        <a:t>P</a:t>
                      </a:r>
                      <a:r>
                        <a:rPr lang="en-US" baseline="30000" dirty="0" smtClean="0"/>
                        <a:t>*</a:t>
                      </a:r>
                      <a:endParaRPr lang="en-US" baseline="30000" dirty="0"/>
                    </a:p>
                  </p:txBody>
                </p:sp>
              </p:grpSp>
              <p:sp>
                <p:nvSpPr>
                  <p:cNvPr id="73" name="TextBox 72"/>
                  <p:cNvSpPr txBox="1"/>
                  <p:nvPr/>
                </p:nvSpPr>
                <p:spPr>
                  <a:xfrm>
                    <a:off x="2248467" y="4284620"/>
                    <a:ext cx="457176" cy="369332"/>
                  </a:xfrm>
                  <a:prstGeom prst="rect">
                    <a:avLst/>
                  </a:prstGeom>
                  <a:noFill/>
                </p:spPr>
                <p:txBody>
                  <a:bodyPr wrap="none" rtlCol="0">
                    <a:spAutoFit/>
                  </a:bodyPr>
                  <a:lstStyle/>
                  <a:p>
                    <a:r>
                      <a:rPr lang="en-US" dirty="0" smtClean="0"/>
                      <a:t>C</a:t>
                    </a:r>
                    <a:r>
                      <a:rPr lang="en-US" baseline="-25000" dirty="0" smtClean="0"/>
                      <a:t>g</a:t>
                    </a:r>
                    <a:r>
                      <a:rPr lang="en-US" baseline="30000" dirty="0" smtClean="0"/>
                      <a:t>*</a:t>
                    </a:r>
                    <a:endParaRPr lang="en-US" baseline="30000" dirty="0"/>
                  </a:p>
                </p:txBody>
              </p:sp>
              <p:sp>
                <p:nvSpPr>
                  <p:cNvPr id="74" name="TextBox 73"/>
                  <p:cNvSpPr txBox="1"/>
                  <p:nvPr/>
                </p:nvSpPr>
                <p:spPr>
                  <a:xfrm>
                    <a:off x="3424583" y="4119329"/>
                    <a:ext cx="380232" cy="369332"/>
                  </a:xfrm>
                  <a:prstGeom prst="rect">
                    <a:avLst/>
                  </a:prstGeom>
                  <a:noFill/>
                </p:spPr>
                <p:txBody>
                  <a:bodyPr wrap="none" rtlCol="0">
                    <a:spAutoFit/>
                  </a:bodyPr>
                  <a:lstStyle/>
                  <a:p>
                    <a:r>
                      <a:rPr lang="en-US" dirty="0" smtClean="0"/>
                      <a:t>C</a:t>
                    </a:r>
                    <a:r>
                      <a:rPr lang="en-US" baseline="-25000" dirty="0" smtClean="0"/>
                      <a:t>g</a:t>
                    </a:r>
                    <a:endParaRPr lang="en-US" baseline="30000" dirty="0"/>
                  </a:p>
                </p:txBody>
              </p:sp>
            </p:grpSp>
          </p:grpSp>
          <p:sp>
            <p:nvSpPr>
              <p:cNvPr id="57" name="TextBox 56"/>
              <p:cNvSpPr txBox="1"/>
              <p:nvPr/>
            </p:nvSpPr>
            <p:spPr>
              <a:xfrm>
                <a:off x="2407207" y="3627719"/>
                <a:ext cx="301686" cy="369332"/>
              </a:xfrm>
              <a:prstGeom prst="rect">
                <a:avLst/>
              </a:prstGeom>
              <a:noFill/>
            </p:spPr>
            <p:txBody>
              <a:bodyPr wrap="none" rtlCol="0">
                <a:spAutoFit/>
              </a:bodyPr>
              <a:lstStyle/>
              <a:p>
                <a:r>
                  <a:rPr lang="en-US" dirty="0" smtClean="0"/>
                  <a:t>1</a:t>
                </a:r>
                <a:endParaRPr lang="en-US" dirty="0"/>
              </a:p>
            </p:txBody>
          </p:sp>
        </p:grpSp>
        <p:sp>
          <p:nvSpPr>
            <p:cNvPr id="3" name="Rounded Rectangle 2"/>
            <p:cNvSpPr/>
            <p:nvPr/>
          </p:nvSpPr>
          <p:spPr>
            <a:xfrm>
              <a:off x="1677918" y="3213530"/>
              <a:ext cx="1901773" cy="11758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677050" y="3070471"/>
            <a:ext cx="4229902" cy="1222977"/>
            <a:chOff x="4677050" y="3166415"/>
            <a:chExt cx="4229902" cy="1222977"/>
          </a:xfrm>
        </p:grpSpPr>
        <p:grpSp>
          <p:nvGrpSpPr>
            <p:cNvPr id="60" name="Group 59"/>
            <p:cNvGrpSpPr/>
            <p:nvPr/>
          </p:nvGrpSpPr>
          <p:grpSpPr>
            <a:xfrm>
              <a:off x="4687819" y="3166415"/>
              <a:ext cx="4166455" cy="1215457"/>
              <a:chOff x="5231762" y="3398196"/>
              <a:chExt cx="4166455" cy="1215457"/>
            </a:xfrm>
          </p:grpSpPr>
          <p:sp>
            <p:nvSpPr>
              <p:cNvPr id="82" name="Rectangle 81"/>
              <p:cNvSpPr/>
              <p:nvPr/>
            </p:nvSpPr>
            <p:spPr>
              <a:xfrm>
                <a:off x="5760056" y="3855252"/>
                <a:ext cx="45719" cy="403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p:cNvGrpSpPr/>
              <p:nvPr/>
            </p:nvGrpSpPr>
            <p:grpSpPr>
              <a:xfrm>
                <a:off x="5231762" y="3398196"/>
                <a:ext cx="1901773" cy="1215457"/>
                <a:chOff x="1903042" y="3438495"/>
                <a:chExt cx="1901773" cy="1215457"/>
              </a:xfrm>
            </p:grpSpPr>
            <p:grpSp>
              <p:nvGrpSpPr>
                <p:cNvPr id="84" name="Group 83"/>
                <p:cNvGrpSpPr/>
                <p:nvPr/>
              </p:nvGrpSpPr>
              <p:grpSpPr>
                <a:xfrm>
                  <a:off x="1903042" y="3438495"/>
                  <a:ext cx="1516185" cy="865501"/>
                  <a:chOff x="891022" y="3909700"/>
                  <a:chExt cx="1516185" cy="865501"/>
                </a:xfrm>
              </p:grpSpPr>
              <p:grpSp>
                <p:nvGrpSpPr>
                  <p:cNvPr id="87" name="Group 86"/>
                  <p:cNvGrpSpPr/>
                  <p:nvPr/>
                </p:nvGrpSpPr>
                <p:grpSpPr>
                  <a:xfrm>
                    <a:off x="1219200" y="4075289"/>
                    <a:ext cx="1188007" cy="699912"/>
                    <a:chOff x="1219200" y="5170311"/>
                    <a:chExt cx="1188007" cy="699912"/>
                  </a:xfrm>
                </p:grpSpPr>
                <p:cxnSp>
                  <p:nvCxnSpPr>
                    <p:cNvPr id="89" name="Straight Arrow Connector 88"/>
                    <p:cNvCxnSpPr/>
                    <p:nvPr/>
                  </p:nvCxnSpPr>
                  <p:spPr>
                    <a:xfrm flipV="1">
                      <a:off x="1219200" y="5170311"/>
                      <a:ext cx="0" cy="6999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1219200" y="5870222"/>
                      <a:ext cx="118800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891022" y="3909700"/>
                    <a:ext cx="380232" cy="369332"/>
                  </a:xfrm>
                  <a:prstGeom prst="rect">
                    <a:avLst/>
                  </a:prstGeom>
                  <a:noFill/>
                </p:spPr>
                <p:txBody>
                  <a:bodyPr wrap="none" rtlCol="0">
                    <a:spAutoFit/>
                  </a:bodyPr>
                  <a:lstStyle/>
                  <a:p>
                    <a:r>
                      <a:rPr lang="en-US" dirty="0" smtClean="0"/>
                      <a:t>P</a:t>
                    </a:r>
                    <a:r>
                      <a:rPr lang="en-US" baseline="30000" dirty="0" smtClean="0"/>
                      <a:t>*</a:t>
                    </a:r>
                    <a:endParaRPr lang="en-US" baseline="30000" dirty="0"/>
                  </a:p>
                </p:txBody>
              </p:sp>
            </p:grpSp>
            <p:sp>
              <p:nvSpPr>
                <p:cNvPr id="85" name="TextBox 84"/>
                <p:cNvSpPr txBox="1"/>
                <p:nvPr/>
              </p:nvSpPr>
              <p:spPr>
                <a:xfrm>
                  <a:off x="2248467" y="4284620"/>
                  <a:ext cx="457176" cy="369332"/>
                </a:xfrm>
                <a:prstGeom prst="rect">
                  <a:avLst/>
                </a:prstGeom>
                <a:noFill/>
              </p:spPr>
              <p:txBody>
                <a:bodyPr wrap="none" rtlCol="0">
                  <a:spAutoFit/>
                </a:bodyPr>
                <a:lstStyle/>
                <a:p>
                  <a:r>
                    <a:rPr lang="en-US" dirty="0" smtClean="0"/>
                    <a:t>C</a:t>
                  </a:r>
                  <a:r>
                    <a:rPr lang="en-US" baseline="-25000" dirty="0" smtClean="0"/>
                    <a:t>g</a:t>
                  </a:r>
                  <a:r>
                    <a:rPr lang="en-US" baseline="30000" dirty="0" smtClean="0"/>
                    <a:t>*</a:t>
                  </a:r>
                  <a:endParaRPr lang="en-US" baseline="30000" dirty="0"/>
                </a:p>
              </p:txBody>
            </p:sp>
            <p:sp>
              <p:nvSpPr>
                <p:cNvPr id="86" name="TextBox 85"/>
                <p:cNvSpPr txBox="1"/>
                <p:nvPr/>
              </p:nvSpPr>
              <p:spPr>
                <a:xfrm>
                  <a:off x="3424583" y="4119329"/>
                  <a:ext cx="380232" cy="369332"/>
                </a:xfrm>
                <a:prstGeom prst="rect">
                  <a:avLst/>
                </a:prstGeom>
                <a:noFill/>
              </p:spPr>
              <p:txBody>
                <a:bodyPr wrap="none" rtlCol="0">
                  <a:spAutoFit/>
                </a:bodyPr>
                <a:lstStyle/>
                <a:p>
                  <a:r>
                    <a:rPr lang="en-US" dirty="0" smtClean="0"/>
                    <a:t>C</a:t>
                  </a:r>
                  <a:r>
                    <a:rPr lang="en-US" baseline="-25000" dirty="0" smtClean="0"/>
                    <a:t>g</a:t>
                  </a:r>
                  <a:endParaRPr lang="en-US" baseline="30000" dirty="0"/>
                </a:p>
              </p:txBody>
            </p:sp>
          </p:grpSp>
          <p:sp>
            <p:nvSpPr>
              <p:cNvPr id="91" name="Rectangle 90"/>
              <p:cNvSpPr/>
              <p:nvPr/>
            </p:nvSpPr>
            <p:spPr>
              <a:xfrm>
                <a:off x="5853090" y="3992591"/>
                <a:ext cx="45719" cy="26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954495" y="4084110"/>
                <a:ext cx="45719" cy="176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H="1">
                <a:off x="6057560" y="4157834"/>
                <a:ext cx="45719" cy="95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H="1">
                <a:off x="6141803" y="4171549"/>
                <a:ext cx="45719" cy="8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H="1">
                <a:off x="6230643" y="4200915"/>
                <a:ext cx="45719" cy="52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H="1">
                <a:off x="6316310" y="420961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7"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3535" y="3542314"/>
                <a:ext cx="2264682" cy="62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9" name="Rounded Rectangle 58"/>
            <p:cNvSpPr/>
            <p:nvPr/>
          </p:nvSpPr>
          <p:spPr>
            <a:xfrm>
              <a:off x="4677050" y="3213530"/>
              <a:ext cx="4229902" cy="11758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080874" y="1086499"/>
            <a:ext cx="2714625" cy="1182320"/>
            <a:chOff x="4677050" y="1135050"/>
            <a:chExt cx="2714625" cy="1182320"/>
          </a:xfrm>
        </p:grpSpPr>
        <p:grpSp>
          <p:nvGrpSpPr>
            <p:cNvPr id="39" name="Group 38"/>
            <p:cNvGrpSpPr/>
            <p:nvPr/>
          </p:nvGrpSpPr>
          <p:grpSpPr>
            <a:xfrm>
              <a:off x="4677050" y="1135050"/>
              <a:ext cx="2714625" cy="1182320"/>
              <a:chOff x="4963375" y="1117995"/>
              <a:chExt cx="2714625" cy="1182320"/>
            </a:xfrm>
          </p:grpSpPr>
          <p:sp>
            <p:nvSpPr>
              <p:cNvPr id="33" name="TextBox 32"/>
              <p:cNvSpPr txBox="1"/>
              <p:nvPr/>
            </p:nvSpPr>
            <p:spPr>
              <a:xfrm rot="5400000">
                <a:off x="6240284" y="1896285"/>
                <a:ext cx="346395"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p:txBody>
          </p:sp>
          <p:pic>
            <p:nvPicPr>
              <p:cNvPr id="308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3375" y="1117995"/>
                <a:ext cx="27146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4" name="TextBox 63"/>
            <p:cNvSpPr txBox="1"/>
            <p:nvPr/>
          </p:nvSpPr>
          <p:spPr>
            <a:xfrm>
              <a:off x="6287836" y="1983529"/>
              <a:ext cx="1008329" cy="307777"/>
            </a:xfrm>
            <a:prstGeom prst="rect">
              <a:avLst/>
            </a:prstGeom>
            <a:noFill/>
            <a:ln>
              <a:solidFill>
                <a:schemeClr val="tx1"/>
              </a:solidFill>
            </a:ln>
          </p:spPr>
          <p:txBody>
            <a:bodyPr wrap="square" rtlCol="0">
              <a:spAutoFit/>
            </a:bodyPr>
            <a:lstStyle/>
            <a:p>
              <a:pPr algn="ctr"/>
              <a:r>
                <a:rPr lang="en-US" sz="1400" dirty="0" smtClean="0">
                  <a:solidFill>
                    <a:srgbClr val="C00000"/>
                  </a:solidFill>
                </a:rPr>
                <a:t>Equivalent</a:t>
              </a:r>
              <a:endParaRPr lang="en-US" sz="1400" dirty="0">
                <a:solidFill>
                  <a:srgbClr val="C00000"/>
                </a:solidFill>
              </a:endParaRPr>
            </a:p>
          </p:txBody>
        </p:sp>
      </p:grpSp>
      <p:grpSp>
        <p:nvGrpSpPr>
          <p:cNvPr id="81" name="Group 80"/>
          <p:cNvGrpSpPr/>
          <p:nvPr/>
        </p:nvGrpSpPr>
        <p:grpSpPr>
          <a:xfrm>
            <a:off x="5566021" y="4476297"/>
            <a:ext cx="3967543" cy="1636931"/>
            <a:chOff x="5280882" y="4653520"/>
            <a:chExt cx="3967543" cy="1636931"/>
          </a:xfrm>
        </p:grpSpPr>
        <p:grpSp>
          <p:nvGrpSpPr>
            <p:cNvPr id="79" name="Group 78"/>
            <p:cNvGrpSpPr/>
            <p:nvPr/>
          </p:nvGrpSpPr>
          <p:grpSpPr>
            <a:xfrm>
              <a:off x="5559336" y="5161584"/>
              <a:ext cx="2670474" cy="588556"/>
              <a:chOff x="5801545" y="4987416"/>
              <a:chExt cx="2670474" cy="588556"/>
            </a:xfrm>
          </p:grpSpPr>
          <p:sp>
            <p:nvSpPr>
              <p:cNvPr id="65" name="Oval 64"/>
              <p:cNvSpPr/>
              <p:nvPr/>
            </p:nvSpPr>
            <p:spPr>
              <a:xfrm>
                <a:off x="5801545" y="4993765"/>
                <a:ext cx="575857" cy="5758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i="1" baseline="-25000" dirty="0">
                  <a:solidFill>
                    <a:schemeClr val="tx1"/>
                  </a:solidFill>
                </a:endParaRPr>
              </a:p>
            </p:txBody>
          </p:sp>
          <p:sp>
            <p:nvSpPr>
              <p:cNvPr id="66" name="Oval 65"/>
              <p:cNvSpPr/>
              <p:nvPr/>
            </p:nvSpPr>
            <p:spPr>
              <a:xfrm>
                <a:off x="6901738" y="5000115"/>
                <a:ext cx="575857" cy="5758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baseline="-25000" dirty="0">
                  <a:solidFill>
                    <a:schemeClr val="tx1"/>
                  </a:solidFill>
                </a:endParaRPr>
              </a:p>
            </p:txBody>
          </p:sp>
          <p:sp>
            <p:nvSpPr>
              <p:cNvPr id="67" name="Oval 66"/>
              <p:cNvSpPr/>
              <p:nvPr/>
            </p:nvSpPr>
            <p:spPr>
              <a:xfrm>
                <a:off x="7858474" y="5000115"/>
                <a:ext cx="575856" cy="5758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baseline="-25000" dirty="0">
                  <a:solidFill>
                    <a:schemeClr val="tx1"/>
                  </a:solidFill>
                </a:endParaRPr>
              </a:p>
            </p:txBody>
          </p:sp>
          <p:cxnSp>
            <p:nvCxnSpPr>
              <p:cNvPr id="68" name="Curved Connector 67"/>
              <p:cNvCxnSpPr>
                <a:stCxn id="65" idx="0"/>
                <a:endCxn id="97" idx="0"/>
              </p:cNvCxnSpPr>
              <p:nvPr/>
            </p:nvCxnSpPr>
            <p:spPr>
              <a:xfrm rot="5400000" flipH="1" flipV="1">
                <a:off x="6642560" y="4440679"/>
                <a:ext cx="12700" cy="1106173"/>
              </a:xfrm>
              <a:prstGeom prst="curvedConnector3">
                <a:avLst>
                  <a:gd name="adj1" fmla="val 180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20242" y="5003235"/>
                <a:ext cx="576210" cy="461665"/>
              </a:xfrm>
              <a:prstGeom prst="rect">
                <a:avLst/>
              </a:prstGeom>
              <a:noFill/>
            </p:spPr>
            <p:txBody>
              <a:bodyPr wrap="square" rtlCol="0">
                <a:spAutoFit/>
              </a:bodyPr>
              <a:lstStyle/>
              <a:p>
                <a:r>
                  <a:rPr lang="en-US" sz="2400" i="1" dirty="0"/>
                  <a:t>g</a:t>
                </a:r>
                <a:r>
                  <a:rPr lang="en-US" sz="2000" i="1" baseline="-25000" dirty="0"/>
                  <a:t>old</a:t>
                </a:r>
                <a:endParaRPr lang="en-US" sz="2000" dirty="0"/>
              </a:p>
            </p:txBody>
          </p:sp>
          <p:sp>
            <p:nvSpPr>
              <p:cNvPr id="97" name="TextBox 96"/>
              <p:cNvSpPr txBox="1"/>
              <p:nvPr/>
            </p:nvSpPr>
            <p:spPr>
              <a:xfrm>
                <a:off x="6907542" y="4993765"/>
                <a:ext cx="576210" cy="461665"/>
              </a:xfrm>
              <a:prstGeom prst="rect">
                <a:avLst/>
              </a:prstGeom>
              <a:noFill/>
            </p:spPr>
            <p:txBody>
              <a:bodyPr wrap="square" rtlCol="0">
                <a:spAutoFit/>
              </a:bodyPr>
              <a:lstStyle/>
              <a:p>
                <a:r>
                  <a:rPr lang="en-US" sz="2400" i="1" dirty="0" err="1" smtClean="0"/>
                  <a:t>g</a:t>
                </a:r>
                <a:r>
                  <a:rPr lang="en-US" sz="2000" i="1" baseline="-25000" dirty="0" err="1" smtClean="0"/>
                  <a:t>int</a:t>
                </a:r>
                <a:endParaRPr lang="en-US" sz="2000" dirty="0"/>
              </a:p>
            </p:txBody>
          </p:sp>
          <p:sp>
            <p:nvSpPr>
              <p:cNvPr id="98" name="TextBox 97"/>
              <p:cNvSpPr txBox="1"/>
              <p:nvPr/>
            </p:nvSpPr>
            <p:spPr>
              <a:xfrm>
                <a:off x="7839832" y="5012760"/>
                <a:ext cx="632187" cy="461665"/>
              </a:xfrm>
              <a:prstGeom prst="rect">
                <a:avLst/>
              </a:prstGeom>
              <a:noFill/>
            </p:spPr>
            <p:txBody>
              <a:bodyPr wrap="square" rtlCol="0">
                <a:spAutoFit/>
              </a:bodyPr>
              <a:lstStyle/>
              <a:p>
                <a:r>
                  <a:rPr lang="en-US" sz="2400" i="1" dirty="0" err="1" smtClean="0"/>
                  <a:t>g</a:t>
                </a:r>
                <a:r>
                  <a:rPr lang="en-US" sz="2000" i="1" baseline="-25000" dirty="0" err="1" smtClean="0"/>
                  <a:t>new</a:t>
                </a:r>
                <a:endParaRPr lang="en-US" sz="2000" dirty="0"/>
              </a:p>
            </p:txBody>
          </p:sp>
          <p:cxnSp>
            <p:nvCxnSpPr>
              <p:cNvPr id="100" name="Curved Connector 99"/>
              <p:cNvCxnSpPr>
                <a:stCxn id="66" idx="4"/>
                <a:endCxn id="67" idx="4"/>
              </p:cNvCxnSpPr>
              <p:nvPr/>
            </p:nvCxnSpPr>
            <p:spPr>
              <a:xfrm rot="5400000" flipH="1" flipV="1">
                <a:off x="7668033" y="5097604"/>
                <a:ext cx="1" cy="956735"/>
              </a:xfrm>
              <a:prstGeom prst="curvedConnector3">
                <a:avLst>
                  <a:gd name="adj1" fmla="val -2286000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80" name="TextBox 79"/>
            <p:cNvSpPr txBox="1"/>
            <p:nvPr/>
          </p:nvSpPr>
          <p:spPr>
            <a:xfrm>
              <a:off x="5280882" y="4653520"/>
              <a:ext cx="2712011" cy="307777"/>
            </a:xfrm>
            <a:prstGeom prst="rect">
              <a:avLst/>
            </a:prstGeom>
            <a:noFill/>
          </p:spPr>
          <p:txBody>
            <a:bodyPr wrap="square" rtlCol="0">
              <a:spAutoFit/>
            </a:bodyPr>
            <a:lstStyle/>
            <a:p>
              <a:r>
                <a:rPr lang="en-US" sz="1400" b="1" dirty="0" smtClean="0"/>
                <a:t>-Add a random neighbor</a:t>
              </a:r>
              <a:endParaRPr lang="en-US" sz="1400" b="1" dirty="0"/>
            </a:p>
          </p:txBody>
        </p:sp>
        <p:sp>
          <p:nvSpPr>
            <p:cNvPr id="109" name="TextBox 108"/>
            <p:cNvSpPr txBox="1"/>
            <p:nvPr/>
          </p:nvSpPr>
          <p:spPr>
            <a:xfrm>
              <a:off x="6399476" y="5982674"/>
              <a:ext cx="2848949" cy="307777"/>
            </a:xfrm>
            <a:prstGeom prst="rect">
              <a:avLst/>
            </a:prstGeom>
            <a:noFill/>
          </p:spPr>
          <p:txBody>
            <a:bodyPr wrap="square" rtlCol="0">
              <a:spAutoFit/>
            </a:bodyPr>
            <a:lstStyle/>
            <a:p>
              <a:r>
                <a:rPr lang="en-US" sz="1400" b="1" dirty="0" smtClean="0"/>
                <a:t>-Drop one bad neighbor</a:t>
              </a:r>
              <a:endParaRPr lang="en-US" sz="1400" b="1" dirty="0"/>
            </a:p>
          </p:txBody>
        </p:sp>
      </p:grpSp>
      <p:sp>
        <p:nvSpPr>
          <p:cNvPr id="101" name="TextBox 100"/>
          <p:cNvSpPr txBox="1"/>
          <p:nvPr/>
        </p:nvSpPr>
        <p:spPr>
          <a:xfrm>
            <a:off x="266532" y="6116633"/>
            <a:ext cx="8506902" cy="369332"/>
          </a:xfrm>
          <a:prstGeom prst="rect">
            <a:avLst/>
          </a:prstGeom>
          <a:solidFill>
            <a:schemeClr val="accent5">
              <a:lumMod val="40000"/>
              <a:lumOff val="60000"/>
            </a:schemeClr>
          </a:solidFill>
        </p:spPr>
        <p:txBody>
          <a:bodyPr wrap="square" rtlCol="0">
            <a:spAutoFit/>
          </a:bodyPr>
          <a:lstStyle/>
          <a:p>
            <a:r>
              <a:rPr lang="en-US" b="1" dirty="0" smtClean="0">
                <a:latin typeface="Times New Roman" pitchFamily="18" charset="0"/>
                <a:cs typeface="Times New Roman" pitchFamily="18" charset="0"/>
              </a:rPr>
              <a:t>3. Optimality gap of the cloud traffic per user is bounded and </a:t>
            </a:r>
            <a:r>
              <a:rPr lang="en-US" b="1" dirty="0" smtClean="0">
                <a:latin typeface="Times New Roman" pitchFamily="18" charset="0"/>
                <a:cs typeface="Times New Roman" pitchFamily="18" charset="0"/>
                <a:sym typeface="Wingdings" pitchFamily="2" charset="2"/>
              </a:rPr>
              <a:t></a:t>
            </a:r>
            <a:r>
              <a:rPr lang="en-US" b="1" dirty="0" smtClean="0">
                <a:latin typeface="Times New Roman" pitchFamily="18" charset="0"/>
                <a:cs typeface="Times New Roman" pitchFamily="18" charset="0"/>
              </a:rPr>
              <a:t> 0 as system scales. </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238490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990894" y="1493278"/>
            <a:ext cx="1178433" cy="950410"/>
          </a:xfrm>
          <a:prstGeom prst="rect">
            <a:avLst/>
          </a:pr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Illustration: </a:t>
            </a:r>
            <a:r>
              <a:rPr lang="en-US" dirty="0"/>
              <a:t>Distributed Topology Update</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26</a:t>
            </a:fld>
            <a:r>
              <a:rPr lang="en-US" smtClean="0"/>
              <a:t>/25</a:t>
            </a:r>
            <a:endParaRPr lang="en-US" dirty="0"/>
          </a:p>
        </p:txBody>
      </p:sp>
      <p:sp>
        <p:nvSpPr>
          <p:cNvPr id="6" name="타원 99"/>
          <p:cNvSpPr/>
          <p:nvPr/>
        </p:nvSpPr>
        <p:spPr>
          <a:xfrm>
            <a:off x="4062722" y="1622337"/>
            <a:ext cx="1002839" cy="67472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7" name="타원 104"/>
          <p:cNvSpPr/>
          <p:nvPr/>
        </p:nvSpPr>
        <p:spPr>
          <a:xfrm>
            <a:off x="4068824" y="3010382"/>
            <a:ext cx="996737" cy="708870"/>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0" name="타원 117"/>
          <p:cNvSpPr/>
          <p:nvPr/>
        </p:nvSpPr>
        <p:spPr>
          <a:xfrm>
            <a:off x="1229127" y="2368610"/>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5" name="Rounded Rectangle 14"/>
          <p:cNvSpPr/>
          <p:nvPr/>
        </p:nvSpPr>
        <p:spPr>
          <a:xfrm>
            <a:off x="1048793" y="1192426"/>
            <a:ext cx="1641764" cy="2934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909533" y="1175106"/>
            <a:ext cx="2519589" cy="29520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0" idx="6"/>
            <a:endCxn id="6" idx="2"/>
          </p:cNvCxnSpPr>
          <p:nvPr/>
        </p:nvCxnSpPr>
        <p:spPr>
          <a:xfrm flipV="1">
            <a:off x="2384887" y="1959701"/>
            <a:ext cx="1677835" cy="729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6"/>
            <a:endCxn id="7" idx="2"/>
          </p:cNvCxnSpPr>
          <p:nvPr/>
        </p:nvCxnSpPr>
        <p:spPr>
          <a:xfrm>
            <a:off x="2384887" y="2689496"/>
            <a:ext cx="1683937" cy="6753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0"/>
            <a:endCxn id="6" idx="2"/>
          </p:cNvCxnSpPr>
          <p:nvPr/>
        </p:nvCxnSpPr>
        <p:spPr>
          <a:xfrm>
            <a:off x="2384887" y="1737460"/>
            <a:ext cx="1677835" cy="2222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5561" y="790978"/>
            <a:ext cx="777970" cy="369332"/>
          </a:xfrm>
          <a:prstGeom prst="rect">
            <a:avLst/>
          </a:prstGeom>
          <a:noFill/>
        </p:spPr>
        <p:txBody>
          <a:bodyPr wrap="none" rtlCol="0">
            <a:spAutoFit/>
          </a:bodyPr>
          <a:lstStyle/>
          <a:p>
            <a:r>
              <a:rPr lang="en-US" dirty="0" smtClean="0"/>
              <a:t>USERS</a:t>
            </a:r>
            <a:endParaRPr lang="en-US" dirty="0"/>
          </a:p>
        </p:txBody>
      </p:sp>
      <p:sp>
        <p:nvSpPr>
          <p:cNvPr id="24" name="TextBox 23"/>
          <p:cNvSpPr txBox="1"/>
          <p:nvPr/>
        </p:nvSpPr>
        <p:spPr>
          <a:xfrm>
            <a:off x="1345535" y="811326"/>
            <a:ext cx="922945" cy="369332"/>
          </a:xfrm>
          <a:prstGeom prst="rect">
            <a:avLst/>
          </a:prstGeom>
          <a:noFill/>
        </p:spPr>
        <p:txBody>
          <a:bodyPr wrap="none" rtlCol="0">
            <a:spAutoFit/>
          </a:bodyPr>
          <a:lstStyle/>
          <a:p>
            <a:r>
              <a:rPr lang="en-US" dirty="0" smtClean="0"/>
              <a:t>CACHES</a:t>
            </a:r>
            <a:endParaRPr lang="en-US" dirty="0"/>
          </a:p>
        </p:txBody>
      </p:sp>
      <p:sp>
        <p:nvSpPr>
          <p:cNvPr id="25" name="TextBox 24"/>
          <p:cNvSpPr txBox="1"/>
          <p:nvPr/>
        </p:nvSpPr>
        <p:spPr>
          <a:xfrm>
            <a:off x="313132" y="4127171"/>
            <a:ext cx="684549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DTU0. Initialization : Each user randomly connects to caches.</a:t>
            </a:r>
            <a:endParaRPr lang="en-US" sz="2000" dirty="0">
              <a:latin typeface="Times New Roman" pitchFamily="18" charset="0"/>
              <a:cs typeface="Times New Roman" pitchFamily="18" charset="0"/>
            </a:endParaRPr>
          </a:p>
        </p:txBody>
      </p:sp>
      <p:sp>
        <p:nvSpPr>
          <p:cNvPr id="37" name="Cloud 36"/>
          <p:cNvSpPr/>
          <p:nvPr/>
        </p:nvSpPr>
        <p:spPr>
          <a:xfrm>
            <a:off x="7597824" y="2171523"/>
            <a:ext cx="1163782" cy="8429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822870" y="823094"/>
            <a:ext cx="851515" cy="369332"/>
          </a:xfrm>
          <a:prstGeom prst="rect">
            <a:avLst/>
          </a:prstGeom>
          <a:noFill/>
        </p:spPr>
        <p:txBody>
          <a:bodyPr wrap="none" rtlCol="0">
            <a:spAutoFit/>
          </a:bodyPr>
          <a:lstStyle/>
          <a:p>
            <a:r>
              <a:rPr lang="en-US" dirty="0" smtClean="0"/>
              <a:t>CLOUD</a:t>
            </a:r>
            <a:endParaRPr lang="en-US" dirty="0"/>
          </a:p>
        </p:txBody>
      </p:sp>
      <p:cxnSp>
        <p:nvCxnSpPr>
          <p:cNvPr id="84" name="Straight Arrow Connector 83"/>
          <p:cNvCxnSpPr>
            <a:stCxn id="37" idx="2"/>
            <a:endCxn id="6" idx="6"/>
          </p:cNvCxnSpPr>
          <p:nvPr/>
        </p:nvCxnSpPr>
        <p:spPr>
          <a:xfrm flipH="1" flipV="1">
            <a:off x="5065561" y="1959701"/>
            <a:ext cx="2535873" cy="6332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7" idx="2"/>
            <a:endCxn id="7" idx="6"/>
          </p:cNvCxnSpPr>
          <p:nvPr/>
        </p:nvCxnSpPr>
        <p:spPr>
          <a:xfrm flipH="1">
            <a:off x="5065561" y="2592987"/>
            <a:ext cx="2535873" cy="7718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3307853" y="2989559"/>
            <a:ext cx="184666" cy="369332"/>
          </a:xfrm>
          <a:prstGeom prst="rect">
            <a:avLst/>
          </a:prstGeom>
          <a:noFill/>
        </p:spPr>
        <p:txBody>
          <a:bodyPr wrap="none" rtlCol="0">
            <a:spAutoFit/>
          </a:bodyPr>
          <a:lstStyle/>
          <a:p>
            <a:endParaRPr lang="en-US" dirty="0"/>
          </a:p>
        </p:txBody>
      </p:sp>
      <p:sp>
        <p:nvSpPr>
          <p:cNvPr id="33" name="타원 117"/>
          <p:cNvSpPr/>
          <p:nvPr/>
        </p:nvSpPr>
        <p:spPr>
          <a:xfrm>
            <a:off x="1251464" y="3258688"/>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grpSp>
        <p:nvGrpSpPr>
          <p:cNvPr id="39" name="Group 38"/>
          <p:cNvGrpSpPr/>
          <p:nvPr/>
        </p:nvGrpSpPr>
        <p:grpSpPr>
          <a:xfrm>
            <a:off x="2772975" y="1308612"/>
            <a:ext cx="1133184" cy="2050279"/>
            <a:chOff x="2820744" y="1318181"/>
            <a:chExt cx="1133184" cy="2050279"/>
          </a:xfrm>
        </p:grpSpPr>
        <p:sp>
          <p:nvSpPr>
            <p:cNvPr id="40" name="TextBox 39"/>
            <p:cNvSpPr txBox="1"/>
            <p:nvPr/>
          </p:nvSpPr>
          <p:spPr>
            <a:xfrm rot="1324744">
              <a:off x="2825832" y="2999128"/>
              <a:ext cx="901657" cy="369332"/>
            </a:xfrm>
            <a:prstGeom prst="rect">
              <a:avLst/>
            </a:prstGeom>
            <a:noFill/>
          </p:spPr>
          <p:txBody>
            <a:bodyPr wrap="none" rtlCol="0">
              <a:spAutoFit/>
            </a:bodyPr>
            <a:lstStyle/>
            <a:p>
              <a:r>
                <a:rPr lang="en-US" b="1" dirty="0" smtClean="0">
                  <a:solidFill>
                    <a:srgbClr val="FF0000"/>
                  </a:solidFill>
                </a:rPr>
                <a:t>.9Mbps</a:t>
              </a:r>
              <a:endParaRPr lang="en-US" b="1" dirty="0">
                <a:solidFill>
                  <a:srgbClr val="FF0000"/>
                </a:solidFill>
              </a:endParaRPr>
            </a:p>
          </p:txBody>
        </p:sp>
        <p:sp>
          <p:nvSpPr>
            <p:cNvPr id="41" name="TextBox 40"/>
            <p:cNvSpPr txBox="1"/>
            <p:nvPr/>
          </p:nvSpPr>
          <p:spPr>
            <a:xfrm rot="19655459">
              <a:off x="2820744" y="1887385"/>
              <a:ext cx="901657" cy="369332"/>
            </a:xfrm>
            <a:prstGeom prst="rect">
              <a:avLst/>
            </a:prstGeom>
            <a:noFill/>
          </p:spPr>
          <p:txBody>
            <a:bodyPr wrap="none" rtlCol="0">
              <a:spAutoFit/>
            </a:bodyPr>
            <a:lstStyle/>
            <a:p>
              <a:r>
                <a:rPr lang="en-US" b="1" dirty="0" smtClean="0">
                  <a:solidFill>
                    <a:srgbClr val="153CFF"/>
                  </a:solidFill>
                </a:rPr>
                <a:t>.1Mbps</a:t>
              </a:r>
              <a:endParaRPr lang="en-US" b="1" dirty="0">
                <a:solidFill>
                  <a:srgbClr val="153CFF"/>
                </a:solidFill>
              </a:endParaRPr>
            </a:p>
          </p:txBody>
        </p:sp>
        <p:sp>
          <p:nvSpPr>
            <p:cNvPr id="45" name="TextBox 44"/>
            <p:cNvSpPr txBox="1"/>
            <p:nvPr/>
          </p:nvSpPr>
          <p:spPr>
            <a:xfrm>
              <a:off x="2935251" y="1318181"/>
              <a:ext cx="1018677" cy="369332"/>
            </a:xfrm>
            <a:prstGeom prst="rect">
              <a:avLst/>
            </a:prstGeom>
            <a:noFill/>
          </p:spPr>
          <p:txBody>
            <a:bodyPr wrap="none" rtlCol="0">
              <a:spAutoFit/>
            </a:bodyPr>
            <a:lstStyle/>
            <a:p>
              <a:r>
                <a:rPr lang="en-US" b="1" dirty="0" smtClean="0">
                  <a:solidFill>
                    <a:srgbClr val="0000FF"/>
                  </a:solidFill>
                </a:rPr>
                <a:t>.75Mbps</a:t>
              </a:r>
              <a:endParaRPr lang="en-US" b="1" dirty="0">
                <a:solidFill>
                  <a:srgbClr val="0000FF"/>
                </a:solidFill>
              </a:endParaRPr>
            </a:p>
          </p:txBody>
        </p:sp>
      </p:grpSp>
      <p:grpSp>
        <p:nvGrpSpPr>
          <p:cNvPr id="51" name="Group 50"/>
          <p:cNvGrpSpPr/>
          <p:nvPr/>
        </p:nvGrpSpPr>
        <p:grpSpPr>
          <a:xfrm>
            <a:off x="5204076" y="1597880"/>
            <a:ext cx="4015583" cy="1945677"/>
            <a:chOff x="5204076" y="1489052"/>
            <a:chExt cx="4015583" cy="1945677"/>
          </a:xfrm>
        </p:grpSpPr>
        <p:sp>
          <p:nvSpPr>
            <p:cNvPr id="52" name="TextBox 51"/>
            <p:cNvSpPr txBox="1"/>
            <p:nvPr/>
          </p:nvSpPr>
          <p:spPr>
            <a:xfrm>
              <a:off x="7010400" y="1489052"/>
              <a:ext cx="2209259" cy="707886"/>
            </a:xfrm>
            <a:prstGeom prst="rect">
              <a:avLst/>
            </a:prstGeom>
            <a:noFill/>
          </p:spPr>
          <p:txBody>
            <a:bodyPr wrap="none" rtlCol="0">
              <a:spAutoFit/>
            </a:bodyPr>
            <a:lstStyle/>
            <a:p>
              <a:r>
                <a:rPr lang="en-US" sz="4000" b="1" dirty="0" smtClean="0">
                  <a:solidFill>
                    <a:srgbClr val="002060"/>
                  </a:solidFill>
                  <a:latin typeface="Times New Roman" pitchFamily="18" charset="0"/>
                  <a:cs typeface="Times New Roman" pitchFamily="18" charset="0"/>
                </a:rPr>
                <a:t>.25 Mbps</a:t>
              </a:r>
              <a:endParaRPr lang="en-US" sz="4000" b="1" dirty="0">
                <a:solidFill>
                  <a:srgbClr val="002060"/>
                </a:solidFill>
                <a:latin typeface="Times New Roman" pitchFamily="18" charset="0"/>
                <a:cs typeface="Times New Roman" pitchFamily="18" charset="0"/>
              </a:endParaRPr>
            </a:p>
          </p:txBody>
        </p:sp>
        <p:sp>
          <p:nvSpPr>
            <p:cNvPr id="53" name="TextBox 52"/>
            <p:cNvSpPr txBox="1"/>
            <p:nvPr/>
          </p:nvSpPr>
          <p:spPr>
            <a:xfrm rot="958115">
              <a:off x="5204076" y="1627616"/>
              <a:ext cx="1018677" cy="369332"/>
            </a:xfrm>
            <a:prstGeom prst="rect">
              <a:avLst/>
            </a:prstGeom>
            <a:noFill/>
          </p:spPr>
          <p:txBody>
            <a:bodyPr wrap="none" rtlCol="0">
              <a:spAutoFit/>
            </a:bodyPr>
            <a:lstStyle/>
            <a:p>
              <a:r>
                <a:rPr lang="en-US" b="1" dirty="0" smtClean="0">
                  <a:solidFill>
                    <a:srgbClr val="0000FF"/>
                  </a:solidFill>
                </a:rPr>
                <a:t>.15Mbps</a:t>
              </a:r>
              <a:endParaRPr lang="en-US" b="1" dirty="0">
                <a:solidFill>
                  <a:srgbClr val="0000FF"/>
                </a:solidFill>
              </a:endParaRPr>
            </a:p>
          </p:txBody>
        </p:sp>
        <p:sp>
          <p:nvSpPr>
            <p:cNvPr id="55" name="TextBox 54"/>
            <p:cNvSpPr txBox="1"/>
            <p:nvPr/>
          </p:nvSpPr>
          <p:spPr>
            <a:xfrm rot="20540817">
              <a:off x="5263914" y="3065397"/>
              <a:ext cx="901657" cy="369332"/>
            </a:xfrm>
            <a:prstGeom prst="rect">
              <a:avLst/>
            </a:prstGeom>
            <a:noFill/>
          </p:spPr>
          <p:txBody>
            <a:bodyPr wrap="none" rtlCol="0">
              <a:spAutoFit/>
            </a:bodyPr>
            <a:lstStyle/>
            <a:p>
              <a:r>
                <a:rPr lang="en-US" b="1" dirty="0" smtClean="0">
                  <a:solidFill>
                    <a:srgbClr val="FF0000"/>
                  </a:solidFill>
                </a:rPr>
                <a:t>.1Mbps</a:t>
              </a:r>
              <a:endParaRPr lang="en-US" b="1" dirty="0">
                <a:solidFill>
                  <a:srgbClr val="FF0000"/>
                </a:solidFill>
              </a:endParaRPr>
            </a:p>
          </p:txBody>
        </p:sp>
      </p:grpSp>
      <p:sp>
        <p:nvSpPr>
          <p:cNvPr id="34" name="TextBox 33"/>
          <p:cNvSpPr txBox="1"/>
          <p:nvPr/>
        </p:nvSpPr>
        <p:spPr>
          <a:xfrm>
            <a:off x="368267" y="4527281"/>
            <a:ext cx="7270901"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DTU1. Wait for T. During the period, distributed resource allocation will run.</a:t>
            </a:r>
            <a:endParaRPr lang="en-US" dirty="0">
              <a:latin typeface="Times New Roman" pitchFamily="18" charset="0"/>
              <a:cs typeface="Times New Roman" pitchFamily="18" charset="0"/>
            </a:endParaRPr>
          </a:p>
        </p:txBody>
      </p:sp>
      <p:sp>
        <p:nvSpPr>
          <p:cNvPr id="36" name="TextBox 35"/>
          <p:cNvSpPr txBox="1"/>
          <p:nvPr/>
        </p:nvSpPr>
        <p:spPr>
          <a:xfrm>
            <a:off x="7417451" y="3488835"/>
            <a:ext cx="736099" cy="584775"/>
          </a:xfrm>
          <a:prstGeom prst="rect">
            <a:avLst/>
          </a:prstGeom>
          <a:solidFill>
            <a:schemeClr val="accent3">
              <a:lumMod val="40000"/>
              <a:lumOff val="60000"/>
            </a:schemeClr>
          </a:solidFill>
          <a:ln>
            <a:solidFill>
              <a:schemeClr val="tx1"/>
            </a:solidFill>
          </a:ln>
        </p:spPr>
        <p:txBody>
          <a:bodyPr wrap="none" rtlCol="0">
            <a:spAutoFit/>
          </a:bodyPr>
          <a:lstStyle/>
          <a:p>
            <a:r>
              <a:rPr lang="en-US" sz="3200" dirty="0" smtClean="0"/>
              <a:t>t=T</a:t>
            </a:r>
            <a:endParaRPr lang="en-US" sz="3200" dirty="0"/>
          </a:p>
        </p:txBody>
      </p:sp>
      <p:sp>
        <p:nvSpPr>
          <p:cNvPr id="38" name="Pie 37"/>
          <p:cNvSpPr/>
          <p:nvPr/>
        </p:nvSpPr>
        <p:spPr>
          <a:xfrm>
            <a:off x="1327052" y="1358355"/>
            <a:ext cx="1057835" cy="754533"/>
          </a:xfrm>
          <a:prstGeom prst="pie">
            <a:avLst>
              <a:gd name="adj1" fmla="val 16366024"/>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e 42"/>
          <p:cNvSpPr/>
          <p:nvPr/>
        </p:nvSpPr>
        <p:spPr>
          <a:xfrm>
            <a:off x="1234016" y="2386131"/>
            <a:ext cx="1150871" cy="606727"/>
          </a:xfrm>
          <a:prstGeom prst="pie">
            <a:avLst>
              <a:gd name="adj1" fmla="val 10700339"/>
              <a:gd name="adj2" fmla="val 9839258"/>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ie 43"/>
          <p:cNvSpPr/>
          <p:nvPr/>
        </p:nvSpPr>
        <p:spPr>
          <a:xfrm>
            <a:off x="1236468" y="2386131"/>
            <a:ext cx="1150871" cy="655088"/>
          </a:xfrm>
          <a:prstGeom prst="pie">
            <a:avLst>
              <a:gd name="adj1" fmla="val 9891602"/>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e 11"/>
          <p:cNvSpPr/>
          <p:nvPr/>
        </p:nvSpPr>
        <p:spPr>
          <a:xfrm>
            <a:off x="1327052" y="1358355"/>
            <a:ext cx="1057835" cy="758210"/>
          </a:xfrm>
          <a:prstGeom prst="pie">
            <a:avLst>
              <a:gd name="adj1" fmla="val 16356155"/>
              <a:gd name="adj2" fmla="val 1087030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368267" y="4876938"/>
            <a:ext cx="8242513"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DTU2. Randomly adds a cache and waits for another T. Resource might be reallocated.</a:t>
            </a:r>
            <a:endParaRPr lang="en-US" dirty="0">
              <a:latin typeface="Times New Roman" pitchFamily="18" charset="0"/>
              <a:cs typeface="Times New Roman" pitchFamily="18" charset="0"/>
            </a:endParaRPr>
          </a:p>
        </p:txBody>
      </p:sp>
      <p:cxnSp>
        <p:nvCxnSpPr>
          <p:cNvPr id="49" name="Straight Arrow Connector 48"/>
          <p:cNvCxnSpPr>
            <a:stCxn id="33" idx="6"/>
            <a:endCxn id="6" idx="2"/>
          </p:cNvCxnSpPr>
          <p:nvPr/>
        </p:nvCxnSpPr>
        <p:spPr>
          <a:xfrm flipV="1">
            <a:off x="2407224" y="1959701"/>
            <a:ext cx="1655498" cy="161987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8096228" y="3121917"/>
            <a:ext cx="860255" cy="1402532"/>
            <a:chOff x="5137133" y="2805953"/>
            <a:chExt cx="860255" cy="1402532"/>
          </a:xfrm>
        </p:grpSpPr>
        <p:sp>
          <p:nvSpPr>
            <p:cNvPr id="61" name="Oval 60"/>
            <p:cNvSpPr/>
            <p:nvPr/>
          </p:nvSpPr>
          <p:spPr>
            <a:xfrm>
              <a:off x="5137133" y="4011262"/>
              <a:ext cx="851647" cy="19722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5209207" y="3501849"/>
              <a:ext cx="707500" cy="608025"/>
            </a:xfrm>
            <a:prstGeom prst="triangl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p:nvSpPr>
          <p:spPr>
            <a:xfrm rot="10800000">
              <a:off x="5209207" y="2893824"/>
              <a:ext cx="707500" cy="608025"/>
            </a:xfrm>
            <a:prstGeom prst="triangle">
              <a:avLst/>
            </a:prstGeom>
            <a:solidFill>
              <a:srgbClr val="CC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145741" y="2805953"/>
              <a:ext cx="851647" cy="19722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hord 2"/>
          <p:cNvSpPr/>
          <p:nvPr/>
        </p:nvSpPr>
        <p:spPr>
          <a:xfrm>
            <a:off x="4046884" y="1644308"/>
            <a:ext cx="1018677" cy="676065"/>
          </a:xfrm>
          <a:prstGeom prst="chord">
            <a:avLst>
              <a:gd name="adj1" fmla="val 18891331"/>
              <a:gd name="adj2" fmla="val 24725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p:cNvSpPr/>
          <p:nvPr/>
        </p:nvSpPr>
        <p:spPr>
          <a:xfrm>
            <a:off x="4057853" y="3032944"/>
            <a:ext cx="1018677" cy="678019"/>
          </a:xfrm>
          <a:prstGeom prst="chord">
            <a:avLst>
              <a:gd name="adj1" fmla="val 19622997"/>
              <a:gd name="adj2" fmla="val 185310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27313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990894" y="1493278"/>
            <a:ext cx="1178433" cy="950410"/>
          </a:xfrm>
          <a:prstGeom prst="rect">
            <a:avLst/>
          </a:pr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Illustration: </a:t>
            </a:r>
            <a:r>
              <a:rPr lang="en-US" dirty="0"/>
              <a:t>Distributed Topology Update</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27</a:t>
            </a:fld>
            <a:r>
              <a:rPr lang="en-US" smtClean="0"/>
              <a:t>/25</a:t>
            </a:r>
            <a:endParaRPr lang="en-US" dirty="0"/>
          </a:p>
        </p:txBody>
      </p:sp>
      <p:sp>
        <p:nvSpPr>
          <p:cNvPr id="6" name="타원 99"/>
          <p:cNvSpPr/>
          <p:nvPr/>
        </p:nvSpPr>
        <p:spPr>
          <a:xfrm>
            <a:off x="4073691" y="1627921"/>
            <a:ext cx="1002839" cy="67472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7" name="타원 104"/>
          <p:cNvSpPr/>
          <p:nvPr/>
        </p:nvSpPr>
        <p:spPr>
          <a:xfrm>
            <a:off x="4068824" y="3010382"/>
            <a:ext cx="996737" cy="708870"/>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0" name="타원 117"/>
          <p:cNvSpPr/>
          <p:nvPr/>
        </p:nvSpPr>
        <p:spPr>
          <a:xfrm>
            <a:off x="1229127" y="2368610"/>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5" name="Rounded Rectangle 14"/>
          <p:cNvSpPr/>
          <p:nvPr/>
        </p:nvSpPr>
        <p:spPr>
          <a:xfrm>
            <a:off x="1048793" y="1192426"/>
            <a:ext cx="1641764" cy="2934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909533" y="1175106"/>
            <a:ext cx="2519589" cy="29520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0" idx="6"/>
            <a:endCxn id="6" idx="2"/>
          </p:cNvCxnSpPr>
          <p:nvPr/>
        </p:nvCxnSpPr>
        <p:spPr>
          <a:xfrm flipV="1">
            <a:off x="2384887" y="1965285"/>
            <a:ext cx="1688804" cy="7242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6"/>
            <a:endCxn id="7" idx="2"/>
          </p:cNvCxnSpPr>
          <p:nvPr/>
        </p:nvCxnSpPr>
        <p:spPr>
          <a:xfrm>
            <a:off x="2384887" y="2689496"/>
            <a:ext cx="1683937" cy="6753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0"/>
            <a:endCxn id="6" idx="2"/>
          </p:cNvCxnSpPr>
          <p:nvPr/>
        </p:nvCxnSpPr>
        <p:spPr>
          <a:xfrm>
            <a:off x="2384887" y="1737460"/>
            <a:ext cx="1688804" cy="2278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5561" y="790978"/>
            <a:ext cx="777970" cy="369332"/>
          </a:xfrm>
          <a:prstGeom prst="rect">
            <a:avLst/>
          </a:prstGeom>
          <a:noFill/>
        </p:spPr>
        <p:txBody>
          <a:bodyPr wrap="none" rtlCol="0">
            <a:spAutoFit/>
          </a:bodyPr>
          <a:lstStyle/>
          <a:p>
            <a:r>
              <a:rPr lang="en-US" dirty="0" smtClean="0"/>
              <a:t>USERS</a:t>
            </a:r>
            <a:endParaRPr lang="en-US" dirty="0"/>
          </a:p>
        </p:txBody>
      </p:sp>
      <p:sp>
        <p:nvSpPr>
          <p:cNvPr id="24" name="TextBox 23"/>
          <p:cNvSpPr txBox="1"/>
          <p:nvPr/>
        </p:nvSpPr>
        <p:spPr>
          <a:xfrm>
            <a:off x="1345535" y="811326"/>
            <a:ext cx="922945" cy="369332"/>
          </a:xfrm>
          <a:prstGeom prst="rect">
            <a:avLst/>
          </a:prstGeom>
          <a:noFill/>
        </p:spPr>
        <p:txBody>
          <a:bodyPr wrap="none" rtlCol="0">
            <a:spAutoFit/>
          </a:bodyPr>
          <a:lstStyle/>
          <a:p>
            <a:r>
              <a:rPr lang="en-US" dirty="0" smtClean="0"/>
              <a:t>CACHES</a:t>
            </a:r>
            <a:endParaRPr lang="en-US" dirty="0"/>
          </a:p>
        </p:txBody>
      </p:sp>
      <p:sp>
        <p:nvSpPr>
          <p:cNvPr id="25" name="TextBox 24"/>
          <p:cNvSpPr txBox="1"/>
          <p:nvPr/>
        </p:nvSpPr>
        <p:spPr>
          <a:xfrm>
            <a:off x="313132" y="4127171"/>
            <a:ext cx="684549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DTU0. Initialization : Each user randomly connects to caches.</a:t>
            </a:r>
            <a:endParaRPr lang="en-US" sz="2000" dirty="0">
              <a:latin typeface="Times New Roman" pitchFamily="18" charset="0"/>
              <a:cs typeface="Times New Roman" pitchFamily="18" charset="0"/>
            </a:endParaRPr>
          </a:p>
        </p:txBody>
      </p:sp>
      <p:sp>
        <p:nvSpPr>
          <p:cNvPr id="37" name="Cloud 36"/>
          <p:cNvSpPr/>
          <p:nvPr/>
        </p:nvSpPr>
        <p:spPr>
          <a:xfrm>
            <a:off x="7597824" y="2171523"/>
            <a:ext cx="1163782" cy="8429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822870" y="823094"/>
            <a:ext cx="851515" cy="369332"/>
          </a:xfrm>
          <a:prstGeom prst="rect">
            <a:avLst/>
          </a:prstGeom>
          <a:noFill/>
        </p:spPr>
        <p:txBody>
          <a:bodyPr wrap="none" rtlCol="0">
            <a:spAutoFit/>
          </a:bodyPr>
          <a:lstStyle/>
          <a:p>
            <a:r>
              <a:rPr lang="en-US" dirty="0" smtClean="0"/>
              <a:t>CLOUD</a:t>
            </a:r>
            <a:endParaRPr lang="en-US" dirty="0"/>
          </a:p>
        </p:txBody>
      </p:sp>
      <p:cxnSp>
        <p:nvCxnSpPr>
          <p:cNvPr id="84" name="Straight Arrow Connector 83"/>
          <p:cNvCxnSpPr>
            <a:stCxn id="37" idx="2"/>
            <a:endCxn id="6" idx="6"/>
          </p:cNvCxnSpPr>
          <p:nvPr/>
        </p:nvCxnSpPr>
        <p:spPr>
          <a:xfrm flipH="1" flipV="1">
            <a:off x="5076530" y="1965285"/>
            <a:ext cx="2524904" cy="627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7" idx="2"/>
            <a:endCxn id="7" idx="6"/>
          </p:cNvCxnSpPr>
          <p:nvPr/>
        </p:nvCxnSpPr>
        <p:spPr>
          <a:xfrm flipH="1">
            <a:off x="5065561" y="2592987"/>
            <a:ext cx="2535873" cy="7718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3307853" y="2989559"/>
            <a:ext cx="184666" cy="369332"/>
          </a:xfrm>
          <a:prstGeom prst="rect">
            <a:avLst/>
          </a:prstGeom>
          <a:noFill/>
        </p:spPr>
        <p:txBody>
          <a:bodyPr wrap="none" rtlCol="0">
            <a:spAutoFit/>
          </a:bodyPr>
          <a:lstStyle/>
          <a:p>
            <a:endParaRPr lang="en-US" dirty="0"/>
          </a:p>
        </p:txBody>
      </p:sp>
      <p:sp>
        <p:nvSpPr>
          <p:cNvPr id="33" name="타원 117"/>
          <p:cNvSpPr/>
          <p:nvPr/>
        </p:nvSpPr>
        <p:spPr>
          <a:xfrm>
            <a:off x="1251464" y="3258688"/>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grpSp>
        <p:nvGrpSpPr>
          <p:cNvPr id="39" name="Group 38"/>
          <p:cNvGrpSpPr/>
          <p:nvPr/>
        </p:nvGrpSpPr>
        <p:grpSpPr>
          <a:xfrm>
            <a:off x="2772975" y="1308612"/>
            <a:ext cx="1133184" cy="2050279"/>
            <a:chOff x="2820744" y="1318181"/>
            <a:chExt cx="1133184" cy="2050279"/>
          </a:xfrm>
        </p:grpSpPr>
        <p:sp>
          <p:nvSpPr>
            <p:cNvPr id="40" name="TextBox 39"/>
            <p:cNvSpPr txBox="1"/>
            <p:nvPr/>
          </p:nvSpPr>
          <p:spPr>
            <a:xfrm rot="1324744">
              <a:off x="2825832" y="2999128"/>
              <a:ext cx="901657" cy="369332"/>
            </a:xfrm>
            <a:prstGeom prst="rect">
              <a:avLst/>
            </a:prstGeom>
            <a:noFill/>
          </p:spPr>
          <p:txBody>
            <a:bodyPr wrap="none" rtlCol="0">
              <a:spAutoFit/>
            </a:bodyPr>
            <a:lstStyle/>
            <a:p>
              <a:r>
                <a:rPr lang="en-US" b="1" dirty="0" smtClean="0">
                  <a:solidFill>
                    <a:srgbClr val="FF0000"/>
                  </a:solidFill>
                </a:rPr>
                <a:t>.9Mbps</a:t>
              </a:r>
              <a:endParaRPr lang="en-US" b="1" dirty="0">
                <a:solidFill>
                  <a:srgbClr val="FF0000"/>
                </a:solidFill>
              </a:endParaRPr>
            </a:p>
          </p:txBody>
        </p:sp>
        <p:sp>
          <p:nvSpPr>
            <p:cNvPr id="41" name="TextBox 40"/>
            <p:cNvSpPr txBox="1"/>
            <p:nvPr/>
          </p:nvSpPr>
          <p:spPr>
            <a:xfrm rot="19655459">
              <a:off x="2820744" y="1887385"/>
              <a:ext cx="901657" cy="369332"/>
            </a:xfrm>
            <a:prstGeom prst="rect">
              <a:avLst/>
            </a:prstGeom>
            <a:noFill/>
          </p:spPr>
          <p:txBody>
            <a:bodyPr wrap="none" rtlCol="0">
              <a:spAutoFit/>
            </a:bodyPr>
            <a:lstStyle/>
            <a:p>
              <a:r>
                <a:rPr lang="en-US" b="1" dirty="0" smtClean="0">
                  <a:solidFill>
                    <a:srgbClr val="153CFF"/>
                  </a:solidFill>
                </a:rPr>
                <a:t>.1Mbps</a:t>
              </a:r>
              <a:endParaRPr lang="en-US" b="1" dirty="0">
                <a:solidFill>
                  <a:srgbClr val="153CFF"/>
                </a:solidFill>
              </a:endParaRPr>
            </a:p>
          </p:txBody>
        </p:sp>
        <p:sp>
          <p:nvSpPr>
            <p:cNvPr id="45" name="TextBox 44"/>
            <p:cNvSpPr txBox="1"/>
            <p:nvPr/>
          </p:nvSpPr>
          <p:spPr>
            <a:xfrm>
              <a:off x="2935251" y="1318181"/>
              <a:ext cx="1018677" cy="369332"/>
            </a:xfrm>
            <a:prstGeom prst="rect">
              <a:avLst/>
            </a:prstGeom>
            <a:noFill/>
          </p:spPr>
          <p:txBody>
            <a:bodyPr wrap="none" rtlCol="0">
              <a:spAutoFit/>
            </a:bodyPr>
            <a:lstStyle/>
            <a:p>
              <a:r>
                <a:rPr lang="en-US" b="1" dirty="0" smtClean="0">
                  <a:solidFill>
                    <a:srgbClr val="0000FF"/>
                  </a:solidFill>
                </a:rPr>
                <a:t>.75Mbps</a:t>
              </a:r>
              <a:endParaRPr lang="en-US" b="1" dirty="0">
                <a:solidFill>
                  <a:srgbClr val="0000FF"/>
                </a:solidFill>
              </a:endParaRPr>
            </a:p>
          </p:txBody>
        </p:sp>
      </p:grpSp>
      <p:grpSp>
        <p:nvGrpSpPr>
          <p:cNvPr id="51" name="Group 50"/>
          <p:cNvGrpSpPr/>
          <p:nvPr/>
        </p:nvGrpSpPr>
        <p:grpSpPr>
          <a:xfrm>
            <a:off x="5263914" y="1597880"/>
            <a:ext cx="3699265" cy="1945677"/>
            <a:chOff x="5263914" y="1489052"/>
            <a:chExt cx="3699265" cy="1945677"/>
          </a:xfrm>
        </p:grpSpPr>
        <p:sp>
          <p:nvSpPr>
            <p:cNvPr id="52" name="TextBox 51"/>
            <p:cNvSpPr txBox="1"/>
            <p:nvPr/>
          </p:nvSpPr>
          <p:spPr>
            <a:xfrm>
              <a:off x="7010400" y="1489052"/>
              <a:ext cx="1952779" cy="707886"/>
            </a:xfrm>
            <a:prstGeom prst="rect">
              <a:avLst/>
            </a:prstGeom>
            <a:noFill/>
          </p:spPr>
          <p:txBody>
            <a:bodyPr wrap="none" rtlCol="0">
              <a:spAutoFit/>
            </a:bodyPr>
            <a:lstStyle/>
            <a:p>
              <a:r>
                <a:rPr lang="en-US" sz="4000" b="1" dirty="0" smtClean="0">
                  <a:solidFill>
                    <a:srgbClr val="002060"/>
                  </a:solidFill>
                  <a:latin typeface="Times New Roman" pitchFamily="18" charset="0"/>
                  <a:cs typeface="Times New Roman" pitchFamily="18" charset="0"/>
                </a:rPr>
                <a:t>.1 Mbps</a:t>
              </a:r>
              <a:endParaRPr lang="en-US" sz="4000" b="1" dirty="0">
                <a:solidFill>
                  <a:srgbClr val="002060"/>
                </a:solidFill>
                <a:latin typeface="Times New Roman" pitchFamily="18" charset="0"/>
                <a:cs typeface="Times New Roman" pitchFamily="18" charset="0"/>
              </a:endParaRPr>
            </a:p>
          </p:txBody>
        </p:sp>
        <p:sp>
          <p:nvSpPr>
            <p:cNvPr id="53" name="TextBox 52"/>
            <p:cNvSpPr txBox="1"/>
            <p:nvPr/>
          </p:nvSpPr>
          <p:spPr>
            <a:xfrm rot="958115">
              <a:off x="5293043" y="1627616"/>
              <a:ext cx="840743" cy="369332"/>
            </a:xfrm>
            <a:prstGeom prst="rect">
              <a:avLst/>
            </a:prstGeom>
            <a:noFill/>
          </p:spPr>
          <p:txBody>
            <a:bodyPr wrap="none" rtlCol="0">
              <a:spAutoFit/>
            </a:bodyPr>
            <a:lstStyle/>
            <a:p>
              <a:r>
                <a:rPr lang="en-US" b="1" dirty="0">
                  <a:solidFill>
                    <a:srgbClr val="0000FF"/>
                  </a:solidFill>
                </a:rPr>
                <a:t>0</a:t>
              </a:r>
              <a:r>
                <a:rPr lang="en-US" b="1" dirty="0" smtClean="0">
                  <a:solidFill>
                    <a:srgbClr val="0000FF"/>
                  </a:solidFill>
                </a:rPr>
                <a:t>Mbps</a:t>
              </a:r>
              <a:endParaRPr lang="en-US" b="1" dirty="0">
                <a:solidFill>
                  <a:srgbClr val="0000FF"/>
                </a:solidFill>
              </a:endParaRPr>
            </a:p>
          </p:txBody>
        </p:sp>
        <p:sp>
          <p:nvSpPr>
            <p:cNvPr id="55" name="TextBox 54"/>
            <p:cNvSpPr txBox="1"/>
            <p:nvPr/>
          </p:nvSpPr>
          <p:spPr>
            <a:xfrm rot="20540817">
              <a:off x="5263914" y="3065397"/>
              <a:ext cx="901657" cy="369332"/>
            </a:xfrm>
            <a:prstGeom prst="rect">
              <a:avLst/>
            </a:prstGeom>
            <a:noFill/>
          </p:spPr>
          <p:txBody>
            <a:bodyPr wrap="none" rtlCol="0">
              <a:spAutoFit/>
            </a:bodyPr>
            <a:lstStyle/>
            <a:p>
              <a:r>
                <a:rPr lang="en-US" b="1" dirty="0" smtClean="0">
                  <a:solidFill>
                    <a:srgbClr val="FF0000"/>
                  </a:solidFill>
                </a:rPr>
                <a:t>.1Mbps</a:t>
              </a:r>
              <a:endParaRPr lang="en-US" b="1" dirty="0">
                <a:solidFill>
                  <a:srgbClr val="FF0000"/>
                </a:solidFill>
              </a:endParaRPr>
            </a:p>
          </p:txBody>
        </p:sp>
      </p:grpSp>
      <p:sp>
        <p:nvSpPr>
          <p:cNvPr id="34" name="TextBox 33"/>
          <p:cNvSpPr txBox="1"/>
          <p:nvPr/>
        </p:nvSpPr>
        <p:spPr>
          <a:xfrm>
            <a:off x="368267" y="4527281"/>
            <a:ext cx="7379905"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DTU1. Wait for T. During this period, distributed resource allocation will run.</a:t>
            </a:r>
            <a:endParaRPr lang="en-US" dirty="0">
              <a:latin typeface="Times New Roman" pitchFamily="18" charset="0"/>
              <a:cs typeface="Times New Roman" pitchFamily="18" charset="0"/>
            </a:endParaRPr>
          </a:p>
        </p:txBody>
      </p:sp>
      <p:sp>
        <p:nvSpPr>
          <p:cNvPr id="36" name="TextBox 35"/>
          <p:cNvSpPr txBox="1"/>
          <p:nvPr/>
        </p:nvSpPr>
        <p:spPr>
          <a:xfrm>
            <a:off x="7417451" y="3488835"/>
            <a:ext cx="936475" cy="584775"/>
          </a:xfrm>
          <a:prstGeom prst="rect">
            <a:avLst/>
          </a:prstGeom>
          <a:solidFill>
            <a:schemeClr val="accent3">
              <a:lumMod val="40000"/>
              <a:lumOff val="60000"/>
            </a:schemeClr>
          </a:solidFill>
          <a:ln>
            <a:solidFill>
              <a:schemeClr val="tx1"/>
            </a:solidFill>
          </a:ln>
        </p:spPr>
        <p:txBody>
          <a:bodyPr wrap="none" rtlCol="0">
            <a:spAutoFit/>
          </a:bodyPr>
          <a:lstStyle/>
          <a:p>
            <a:r>
              <a:rPr lang="en-US" sz="3200" dirty="0" smtClean="0"/>
              <a:t>t=2T</a:t>
            </a:r>
            <a:endParaRPr lang="en-US" sz="3200" dirty="0"/>
          </a:p>
        </p:txBody>
      </p:sp>
      <p:sp>
        <p:nvSpPr>
          <p:cNvPr id="38" name="Pie 37"/>
          <p:cNvSpPr/>
          <p:nvPr/>
        </p:nvSpPr>
        <p:spPr>
          <a:xfrm>
            <a:off x="1327052" y="1358355"/>
            <a:ext cx="1057835" cy="754533"/>
          </a:xfrm>
          <a:prstGeom prst="pie">
            <a:avLst>
              <a:gd name="adj1" fmla="val 16366024"/>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e 42"/>
          <p:cNvSpPr/>
          <p:nvPr/>
        </p:nvSpPr>
        <p:spPr>
          <a:xfrm>
            <a:off x="1234016" y="2386131"/>
            <a:ext cx="1150871" cy="606727"/>
          </a:xfrm>
          <a:prstGeom prst="pie">
            <a:avLst>
              <a:gd name="adj1" fmla="val 10700339"/>
              <a:gd name="adj2" fmla="val 9839258"/>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ie 43"/>
          <p:cNvSpPr/>
          <p:nvPr/>
        </p:nvSpPr>
        <p:spPr>
          <a:xfrm>
            <a:off x="1236468" y="2386131"/>
            <a:ext cx="1150871" cy="655088"/>
          </a:xfrm>
          <a:prstGeom prst="pie">
            <a:avLst>
              <a:gd name="adj1" fmla="val 9891602"/>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e 11"/>
          <p:cNvSpPr/>
          <p:nvPr/>
        </p:nvSpPr>
        <p:spPr>
          <a:xfrm>
            <a:off x="1327052" y="1358355"/>
            <a:ext cx="1057835" cy="758210"/>
          </a:xfrm>
          <a:prstGeom prst="pie">
            <a:avLst>
              <a:gd name="adj1" fmla="val 16356155"/>
              <a:gd name="adj2" fmla="val 1087030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368267" y="4876938"/>
            <a:ext cx="7614136"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DTU2. Randomly adds a cache and waits for another T  (Resources reallocated).</a:t>
            </a:r>
            <a:endParaRPr lang="en-US" dirty="0">
              <a:latin typeface="Times New Roman" pitchFamily="18" charset="0"/>
              <a:cs typeface="Times New Roman" pitchFamily="18" charset="0"/>
            </a:endParaRPr>
          </a:p>
        </p:txBody>
      </p:sp>
      <p:cxnSp>
        <p:nvCxnSpPr>
          <p:cNvPr id="49" name="Straight Arrow Connector 48"/>
          <p:cNvCxnSpPr>
            <a:stCxn id="33" idx="6"/>
            <a:endCxn id="6" idx="2"/>
          </p:cNvCxnSpPr>
          <p:nvPr/>
        </p:nvCxnSpPr>
        <p:spPr>
          <a:xfrm flipV="1">
            <a:off x="2407224" y="1965285"/>
            <a:ext cx="1666467" cy="161428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rot="10800000">
            <a:off x="8096228" y="3121917"/>
            <a:ext cx="860255" cy="1402532"/>
            <a:chOff x="5137133" y="2805953"/>
            <a:chExt cx="860255" cy="1402532"/>
          </a:xfrm>
        </p:grpSpPr>
        <p:sp>
          <p:nvSpPr>
            <p:cNvPr id="56" name="Oval 55"/>
            <p:cNvSpPr/>
            <p:nvPr/>
          </p:nvSpPr>
          <p:spPr>
            <a:xfrm>
              <a:off x="5137133" y="4011262"/>
              <a:ext cx="851647" cy="19722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a:off x="5209207" y="3501849"/>
              <a:ext cx="707500" cy="608025"/>
            </a:xfrm>
            <a:prstGeom prst="triangl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p:cNvSpPr/>
            <p:nvPr/>
          </p:nvSpPr>
          <p:spPr>
            <a:xfrm rot="10800000">
              <a:off x="5209207" y="2893824"/>
              <a:ext cx="707500" cy="608025"/>
            </a:xfrm>
            <a:prstGeom prst="triangle">
              <a:avLst/>
            </a:prstGeom>
            <a:solidFill>
              <a:srgbClr val="CC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5741" y="2805953"/>
              <a:ext cx="851647" cy="19722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Pie 59"/>
          <p:cNvSpPr/>
          <p:nvPr/>
        </p:nvSpPr>
        <p:spPr>
          <a:xfrm>
            <a:off x="1280533" y="3270055"/>
            <a:ext cx="1150871" cy="655088"/>
          </a:xfrm>
          <a:prstGeom prst="pie">
            <a:avLst>
              <a:gd name="adj1" fmla="val 94004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rot="19044904">
            <a:off x="2694075" y="2404502"/>
            <a:ext cx="1018677" cy="369332"/>
          </a:xfrm>
          <a:prstGeom prst="rect">
            <a:avLst/>
          </a:prstGeom>
          <a:noFill/>
        </p:spPr>
        <p:txBody>
          <a:bodyPr wrap="none" rtlCol="0">
            <a:spAutoFit/>
          </a:bodyPr>
          <a:lstStyle/>
          <a:p>
            <a:r>
              <a:rPr lang="en-US" b="1" dirty="0" smtClean="0">
                <a:solidFill>
                  <a:srgbClr val="153CFF"/>
                </a:solidFill>
              </a:rPr>
              <a:t>.15Mbps</a:t>
            </a:r>
            <a:endParaRPr lang="en-US" b="1" dirty="0">
              <a:solidFill>
                <a:srgbClr val="153CFF"/>
              </a:solidFill>
            </a:endParaRPr>
          </a:p>
        </p:txBody>
      </p:sp>
      <p:sp>
        <p:nvSpPr>
          <p:cNvPr id="63" name="Chord 62"/>
          <p:cNvSpPr/>
          <p:nvPr/>
        </p:nvSpPr>
        <p:spPr>
          <a:xfrm>
            <a:off x="4057853" y="3032944"/>
            <a:ext cx="1018677" cy="678019"/>
          </a:xfrm>
          <a:prstGeom prst="chord">
            <a:avLst>
              <a:gd name="adj1" fmla="val 19622997"/>
              <a:gd name="adj2" fmla="val 185310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464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990894" y="1493278"/>
            <a:ext cx="1178433" cy="950410"/>
          </a:xfrm>
          <a:prstGeom prst="rect">
            <a:avLst/>
          </a:pr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Illustration: </a:t>
            </a:r>
            <a:r>
              <a:rPr lang="en-US" dirty="0"/>
              <a:t>Distributed Topology Update</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28</a:t>
            </a:fld>
            <a:r>
              <a:rPr lang="en-US" smtClean="0"/>
              <a:t>/25</a:t>
            </a:r>
            <a:endParaRPr lang="en-US" dirty="0"/>
          </a:p>
        </p:txBody>
      </p:sp>
      <p:sp>
        <p:nvSpPr>
          <p:cNvPr id="6" name="타원 99"/>
          <p:cNvSpPr/>
          <p:nvPr/>
        </p:nvSpPr>
        <p:spPr>
          <a:xfrm>
            <a:off x="4073691" y="1626504"/>
            <a:ext cx="1002839" cy="67472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7" name="타원 104"/>
          <p:cNvSpPr/>
          <p:nvPr/>
        </p:nvSpPr>
        <p:spPr>
          <a:xfrm>
            <a:off x="4068824" y="3010382"/>
            <a:ext cx="996737" cy="708870"/>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0" name="타원 117"/>
          <p:cNvSpPr/>
          <p:nvPr/>
        </p:nvSpPr>
        <p:spPr>
          <a:xfrm>
            <a:off x="1229127" y="2368610"/>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5" name="Rounded Rectangle 14"/>
          <p:cNvSpPr/>
          <p:nvPr/>
        </p:nvSpPr>
        <p:spPr>
          <a:xfrm>
            <a:off x="1048793" y="1192426"/>
            <a:ext cx="1641764" cy="2934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909533" y="1175106"/>
            <a:ext cx="2519589" cy="29520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0" idx="6"/>
            <a:endCxn id="7" idx="2"/>
          </p:cNvCxnSpPr>
          <p:nvPr/>
        </p:nvCxnSpPr>
        <p:spPr>
          <a:xfrm>
            <a:off x="2384887" y="2689496"/>
            <a:ext cx="1683937" cy="6753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0"/>
            <a:endCxn id="6" idx="2"/>
          </p:cNvCxnSpPr>
          <p:nvPr/>
        </p:nvCxnSpPr>
        <p:spPr>
          <a:xfrm>
            <a:off x="2384887" y="1737460"/>
            <a:ext cx="1688804" cy="2264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5561" y="790978"/>
            <a:ext cx="777970" cy="369332"/>
          </a:xfrm>
          <a:prstGeom prst="rect">
            <a:avLst/>
          </a:prstGeom>
          <a:noFill/>
        </p:spPr>
        <p:txBody>
          <a:bodyPr wrap="none" rtlCol="0">
            <a:spAutoFit/>
          </a:bodyPr>
          <a:lstStyle/>
          <a:p>
            <a:r>
              <a:rPr lang="en-US" dirty="0" smtClean="0"/>
              <a:t>USERS</a:t>
            </a:r>
            <a:endParaRPr lang="en-US" dirty="0"/>
          </a:p>
        </p:txBody>
      </p:sp>
      <p:sp>
        <p:nvSpPr>
          <p:cNvPr id="24" name="TextBox 23"/>
          <p:cNvSpPr txBox="1"/>
          <p:nvPr/>
        </p:nvSpPr>
        <p:spPr>
          <a:xfrm>
            <a:off x="1345535" y="811326"/>
            <a:ext cx="922945" cy="369332"/>
          </a:xfrm>
          <a:prstGeom prst="rect">
            <a:avLst/>
          </a:prstGeom>
          <a:noFill/>
        </p:spPr>
        <p:txBody>
          <a:bodyPr wrap="none" rtlCol="0">
            <a:spAutoFit/>
          </a:bodyPr>
          <a:lstStyle/>
          <a:p>
            <a:r>
              <a:rPr lang="en-US" dirty="0" smtClean="0"/>
              <a:t>CACHES</a:t>
            </a:r>
            <a:endParaRPr lang="en-US" dirty="0"/>
          </a:p>
        </p:txBody>
      </p:sp>
      <p:sp>
        <p:nvSpPr>
          <p:cNvPr id="25" name="TextBox 24"/>
          <p:cNvSpPr txBox="1"/>
          <p:nvPr/>
        </p:nvSpPr>
        <p:spPr>
          <a:xfrm>
            <a:off x="313132" y="4127171"/>
            <a:ext cx="684549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DTU0. Initialization : Each user randomly connects to caches.</a:t>
            </a:r>
            <a:endParaRPr lang="en-US" sz="2000" dirty="0">
              <a:latin typeface="Times New Roman" pitchFamily="18" charset="0"/>
              <a:cs typeface="Times New Roman" pitchFamily="18" charset="0"/>
            </a:endParaRPr>
          </a:p>
        </p:txBody>
      </p:sp>
      <p:sp>
        <p:nvSpPr>
          <p:cNvPr id="37" name="Cloud 36"/>
          <p:cNvSpPr/>
          <p:nvPr/>
        </p:nvSpPr>
        <p:spPr>
          <a:xfrm>
            <a:off x="7597824" y="2171523"/>
            <a:ext cx="1163782" cy="8429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822870" y="823094"/>
            <a:ext cx="851515" cy="369332"/>
          </a:xfrm>
          <a:prstGeom prst="rect">
            <a:avLst/>
          </a:prstGeom>
          <a:noFill/>
        </p:spPr>
        <p:txBody>
          <a:bodyPr wrap="none" rtlCol="0">
            <a:spAutoFit/>
          </a:bodyPr>
          <a:lstStyle/>
          <a:p>
            <a:r>
              <a:rPr lang="en-US" dirty="0" smtClean="0"/>
              <a:t>CLOUD</a:t>
            </a:r>
            <a:endParaRPr lang="en-US" dirty="0"/>
          </a:p>
        </p:txBody>
      </p:sp>
      <p:cxnSp>
        <p:nvCxnSpPr>
          <p:cNvPr id="84" name="Straight Arrow Connector 83"/>
          <p:cNvCxnSpPr>
            <a:stCxn id="37" idx="2"/>
            <a:endCxn id="6" idx="6"/>
          </p:cNvCxnSpPr>
          <p:nvPr/>
        </p:nvCxnSpPr>
        <p:spPr>
          <a:xfrm flipH="1" flipV="1">
            <a:off x="5076530" y="1963868"/>
            <a:ext cx="2524904" cy="6291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7" idx="2"/>
            <a:endCxn id="7" idx="6"/>
          </p:cNvCxnSpPr>
          <p:nvPr/>
        </p:nvCxnSpPr>
        <p:spPr>
          <a:xfrm flipH="1">
            <a:off x="5065561" y="2592987"/>
            <a:ext cx="2535873" cy="7718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3307853" y="2989559"/>
            <a:ext cx="184666" cy="369332"/>
          </a:xfrm>
          <a:prstGeom prst="rect">
            <a:avLst/>
          </a:prstGeom>
          <a:noFill/>
        </p:spPr>
        <p:txBody>
          <a:bodyPr wrap="none" rtlCol="0">
            <a:spAutoFit/>
          </a:bodyPr>
          <a:lstStyle/>
          <a:p>
            <a:endParaRPr lang="en-US" dirty="0"/>
          </a:p>
        </p:txBody>
      </p:sp>
      <p:sp>
        <p:nvSpPr>
          <p:cNvPr id="33" name="타원 117"/>
          <p:cNvSpPr/>
          <p:nvPr/>
        </p:nvSpPr>
        <p:spPr>
          <a:xfrm>
            <a:off x="1251464" y="3258688"/>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40" name="TextBox 39"/>
          <p:cNvSpPr txBox="1"/>
          <p:nvPr/>
        </p:nvSpPr>
        <p:spPr>
          <a:xfrm rot="1324744">
            <a:off x="2778063" y="2989559"/>
            <a:ext cx="901657" cy="369332"/>
          </a:xfrm>
          <a:prstGeom prst="rect">
            <a:avLst/>
          </a:prstGeom>
          <a:noFill/>
        </p:spPr>
        <p:txBody>
          <a:bodyPr wrap="none" rtlCol="0">
            <a:spAutoFit/>
          </a:bodyPr>
          <a:lstStyle/>
          <a:p>
            <a:r>
              <a:rPr lang="en-US" b="1" dirty="0" smtClean="0">
                <a:solidFill>
                  <a:srgbClr val="FF0000"/>
                </a:solidFill>
              </a:rPr>
              <a:t>.9Mbps</a:t>
            </a:r>
            <a:endParaRPr lang="en-US" b="1" dirty="0">
              <a:solidFill>
                <a:srgbClr val="FF0000"/>
              </a:solidFill>
            </a:endParaRPr>
          </a:p>
        </p:txBody>
      </p:sp>
      <p:grpSp>
        <p:nvGrpSpPr>
          <p:cNvPr id="9" name="Group 8"/>
          <p:cNvGrpSpPr/>
          <p:nvPr/>
        </p:nvGrpSpPr>
        <p:grpSpPr>
          <a:xfrm>
            <a:off x="2384887" y="1877816"/>
            <a:ext cx="1688804" cy="811680"/>
            <a:chOff x="2384887" y="1877816"/>
            <a:chExt cx="1688804" cy="811680"/>
          </a:xfrm>
        </p:grpSpPr>
        <p:cxnSp>
          <p:nvCxnSpPr>
            <p:cNvPr id="19" name="Straight Arrow Connector 18"/>
            <p:cNvCxnSpPr>
              <a:stCxn id="10" idx="6"/>
              <a:endCxn id="6" idx="2"/>
            </p:cNvCxnSpPr>
            <p:nvPr/>
          </p:nvCxnSpPr>
          <p:spPr>
            <a:xfrm flipV="1">
              <a:off x="2384887" y="1963868"/>
              <a:ext cx="1688804" cy="7256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19655459">
              <a:off x="2772975" y="1877816"/>
              <a:ext cx="901657" cy="369332"/>
            </a:xfrm>
            <a:prstGeom prst="rect">
              <a:avLst/>
            </a:prstGeom>
            <a:noFill/>
          </p:spPr>
          <p:txBody>
            <a:bodyPr wrap="none" rtlCol="0">
              <a:spAutoFit/>
            </a:bodyPr>
            <a:lstStyle/>
            <a:p>
              <a:r>
                <a:rPr lang="en-US" b="1" dirty="0" smtClean="0">
                  <a:solidFill>
                    <a:srgbClr val="153CFF"/>
                  </a:solidFill>
                </a:rPr>
                <a:t>.1Mbps</a:t>
              </a:r>
              <a:endParaRPr lang="en-US" b="1" dirty="0">
                <a:solidFill>
                  <a:srgbClr val="153CFF"/>
                </a:solidFill>
              </a:endParaRPr>
            </a:p>
          </p:txBody>
        </p:sp>
      </p:grpSp>
      <p:sp>
        <p:nvSpPr>
          <p:cNvPr id="45" name="TextBox 44"/>
          <p:cNvSpPr txBox="1"/>
          <p:nvPr/>
        </p:nvSpPr>
        <p:spPr>
          <a:xfrm>
            <a:off x="2887482" y="1308612"/>
            <a:ext cx="1018677" cy="369332"/>
          </a:xfrm>
          <a:prstGeom prst="rect">
            <a:avLst/>
          </a:prstGeom>
          <a:noFill/>
        </p:spPr>
        <p:txBody>
          <a:bodyPr wrap="none" rtlCol="0">
            <a:spAutoFit/>
          </a:bodyPr>
          <a:lstStyle/>
          <a:p>
            <a:r>
              <a:rPr lang="en-US" b="1" dirty="0" smtClean="0">
                <a:solidFill>
                  <a:srgbClr val="0000FF"/>
                </a:solidFill>
              </a:rPr>
              <a:t>.75Mbps</a:t>
            </a:r>
            <a:endParaRPr lang="en-US" b="1" dirty="0">
              <a:solidFill>
                <a:srgbClr val="0000FF"/>
              </a:solidFill>
            </a:endParaRPr>
          </a:p>
        </p:txBody>
      </p:sp>
      <p:grpSp>
        <p:nvGrpSpPr>
          <p:cNvPr id="51" name="Group 50"/>
          <p:cNvGrpSpPr/>
          <p:nvPr/>
        </p:nvGrpSpPr>
        <p:grpSpPr>
          <a:xfrm>
            <a:off x="5263914" y="1597880"/>
            <a:ext cx="3699265" cy="1945677"/>
            <a:chOff x="5263914" y="1489052"/>
            <a:chExt cx="3699265" cy="1945677"/>
          </a:xfrm>
        </p:grpSpPr>
        <p:sp>
          <p:nvSpPr>
            <p:cNvPr id="52" name="TextBox 51"/>
            <p:cNvSpPr txBox="1"/>
            <p:nvPr/>
          </p:nvSpPr>
          <p:spPr>
            <a:xfrm>
              <a:off x="7010400" y="1489052"/>
              <a:ext cx="1952779" cy="707886"/>
            </a:xfrm>
            <a:prstGeom prst="rect">
              <a:avLst/>
            </a:prstGeom>
            <a:noFill/>
          </p:spPr>
          <p:txBody>
            <a:bodyPr wrap="none" rtlCol="0">
              <a:spAutoFit/>
            </a:bodyPr>
            <a:lstStyle/>
            <a:p>
              <a:r>
                <a:rPr lang="en-US" sz="4000" b="1" dirty="0" smtClean="0">
                  <a:solidFill>
                    <a:srgbClr val="002060"/>
                  </a:solidFill>
                  <a:latin typeface="Times New Roman" pitchFamily="18" charset="0"/>
                  <a:cs typeface="Times New Roman" pitchFamily="18" charset="0"/>
                </a:rPr>
                <a:t>.1 Mbps</a:t>
              </a:r>
              <a:endParaRPr lang="en-US" sz="4000" b="1" dirty="0">
                <a:solidFill>
                  <a:srgbClr val="002060"/>
                </a:solidFill>
                <a:latin typeface="Times New Roman" pitchFamily="18" charset="0"/>
                <a:cs typeface="Times New Roman" pitchFamily="18" charset="0"/>
              </a:endParaRPr>
            </a:p>
          </p:txBody>
        </p:sp>
        <p:sp>
          <p:nvSpPr>
            <p:cNvPr id="53" name="TextBox 52"/>
            <p:cNvSpPr txBox="1"/>
            <p:nvPr/>
          </p:nvSpPr>
          <p:spPr>
            <a:xfrm rot="958115">
              <a:off x="5293043" y="1627616"/>
              <a:ext cx="840743" cy="369332"/>
            </a:xfrm>
            <a:prstGeom prst="rect">
              <a:avLst/>
            </a:prstGeom>
            <a:noFill/>
          </p:spPr>
          <p:txBody>
            <a:bodyPr wrap="none" rtlCol="0">
              <a:spAutoFit/>
            </a:bodyPr>
            <a:lstStyle/>
            <a:p>
              <a:r>
                <a:rPr lang="en-US" b="1" dirty="0">
                  <a:solidFill>
                    <a:srgbClr val="0000FF"/>
                  </a:solidFill>
                </a:rPr>
                <a:t>0</a:t>
              </a:r>
              <a:r>
                <a:rPr lang="en-US" b="1" dirty="0" smtClean="0">
                  <a:solidFill>
                    <a:srgbClr val="0000FF"/>
                  </a:solidFill>
                </a:rPr>
                <a:t>Mbps</a:t>
              </a:r>
              <a:endParaRPr lang="en-US" b="1" dirty="0">
                <a:solidFill>
                  <a:srgbClr val="0000FF"/>
                </a:solidFill>
              </a:endParaRPr>
            </a:p>
          </p:txBody>
        </p:sp>
        <p:sp>
          <p:nvSpPr>
            <p:cNvPr id="55" name="TextBox 54"/>
            <p:cNvSpPr txBox="1"/>
            <p:nvPr/>
          </p:nvSpPr>
          <p:spPr>
            <a:xfrm rot="20540817">
              <a:off x="5263914" y="3065397"/>
              <a:ext cx="901657" cy="369332"/>
            </a:xfrm>
            <a:prstGeom prst="rect">
              <a:avLst/>
            </a:prstGeom>
            <a:noFill/>
          </p:spPr>
          <p:txBody>
            <a:bodyPr wrap="none" rtlCol="0">
              <a:spAutoFit/>
            </a:bodyPr>
            <a:lstStyle/>
            <a:p>
              <a:r>
                <a:rPr lang="en-US" b="1" dirty="0" smtClean="0">
                  <a:solidFill>
                    <a:srgbClr val="FF0000"/>
                  </a:solidFill>
                </a:rPr>
                <a:t>.1Mbps</a:t>
              </a:r>
              <a:endParaRPr lang="en-US" b="1" dirty="0">
                <a:solidFill>
                  <a:srgbClr val="FF0000"/>
                </a:solidFill>
              </a:endParaRPr>
            </a:p>
          </p:txBody>
        </p:sp>
      </p:grpSp>
      <p:sp>
        <p:nvSpPr>
          <p:cNvPr id="34" name="TextBox 33"/>
          <p:cNvSpPr txBox="1"/>
          <p:nvPr/>
        </p:nvSpPr>
        <p:spPr>
          <a:xfrm>
            <a:off x="368267" y="4527281"/>
            <a:ext cx="7270901"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DTU1. Wait for T. During the period, distributed resource allocation will run.</a:t>
            </a:r>
            <a:endParaRPr lang="en-US" dirty="0">
              <a:latin typeface="Times New Roman" pitchFamily="18" charset="0"/>
              <a:cs typeface="Times New Roman" pitchFamily="18" charset="0"/>
            </a:endParaRPr>
          </a:p>
        </p:txBody>
      </p:sp>
      <p:sp>
        <p:nvSpPr>
          <p:cNvPr id="36" name="TextBox 35"/>
          <p:cNvSpPr txBox="1"/>
          <p:nvPr/>
        </p:nvSpPr>
        <p:spPr>
          <a:xfrm>
            <a:off x="7417451" y="3488835"/>
            <a:ext cx="936475" cy="584775"/>
          </a:xfrm>
          <a:prstGeom prst="rect">
            <a:avLst/>
          </a:prstGeom>
          <a:solidFill>
            <a:schemeClr val="accent3">
              <a:lumMod val="40000"/>
              <a:lumOff val="60000"/>
            </a:schemeClr>
          </a:solidFill>
          <a:ln>
            <a:solidFill>
              <a:schemeClr val="tx1"/>
            </a:solidFill>
          </a:ln>
        </p:spPr>
        <p:txBody>
          <a:bodyPr wrap="none" rtlCol="0">
            <a:spAutoFit/>
          </a:bodyPr>
          <a:lstStyle/>
          <a:p>
            <a:r>
              <a:rPr lang="en-US" sz="3200" dirty="0" smtClean="0"/>
              <a:t>t=2T</a:t>
            </a:r>
            <a:endParaRPr lang="en-US" sz="3200" dirty="0"/>
          </a:p>
        </p:txBody>
      </p:sp>
      <p:sp>
        <p:nvSpPr>
          <p:cNvPr id="38" name="Pie 37"/>
          <p:cNvSpPr/>
          <p:nvPr/>
        </p:nvSpPr>
        <p:spPr>
          <a:xfrm>
            <a:off x="1327052" y="1358355"/>
            <a:ext cx="1057835" cy="754533"/>
          </a:xfrm>
          <a:prstGeom prst="pie">
            <a:avLst>
              <a:gd name="adj1" fmla="val 16366024"/>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e 42"/>
          <p:cNvSpPr/>
          <p:nvPr/>
        </p:nvSpPr>
        <p:spPr>
          <a:xfrm>
            <a:off x="1234016" y="2386131"/>
            <a:ext cx="1150871" cy="606727"/>
          </a:xfrm>
          <a:prstGeom prst="pie">
            <a:avLst>
              <a:gd name="adj1" fmla="val 10700339"/>
              <a:gd name="adj2" fmla="val 9839258"/>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ie 43"/>
          <p:cNvSpPr/>
          <p:nvPr/>
        </p:nvSpPr>
        <p:spPr>
          <a:xfrm>
            <a:off x="1236468" y="2386131"/>
            <a:ext cx="1150871" cy="655088"/>
          </a:xfrm>
          <a:prstGeom prst="pie">
            <a:avLst>
              <a:gd name="adj1" fmla="val 9891602"/>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e 11"/>
          <p:cNvSpPr/>
          <p:nvPr/>
        </p:nvSpPr>
        <p:spPr>
          <a:xfrm>
            <a:off x="1327052" y="1358355"/>
            <a:ext cx="1057835" cy="758210"/>
          </a:xfrm>
          <a:prstGeom prst="pie">
            <a:avLst>
              <a:gd name="adj1" fmla="val 16356155"/>
              <a:gd name="adj2" fmla="val 1087030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368267" y="4876938"/>
            <a:ext cx="8152745"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DTU2. Randomly adds a cache and wait for another T. Resource might be reallocated.</a:t>
            </a:r>
            <a:endParaRPr lang="en-US" dirty="0">
              <a:latin typeface="Times New Roman" pitchFamily="18" charset="0"/>
              <a:cs typeface="Times New Roman" pitchFamily="18" charset="0"/>
            </a:endParaRPr>
          </a:p>
        </p:txBody>
      </p:sp>
      <p:cxnSp>
        <p:nvCxnSpPr>
          <p:cNvPr id="49" name="Straight Arrow Connector 48"/>
          <p:cNvCxnSpPr>
            <a:stCxn id="33" idx="6"/>
            <a:endCxn id="6" idx="2"/>
          </p:cNvCxnSpPr>
          <p:nvPr/>
        </p:nvCxnSpPr>
        <p:spPr>
          <a:xfrm flipV="1">
            <a:off x="2407224" y="1963868"/>
            <a:ext cx="1666467" cy="161570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Pie 59"/>
          <p:cNvSpPr/>
          <p:nvPr/>
        </p:nvSpPr>
        <p:spPr>
          <a:xfrm>
            <a:off x="1280533" y="3270055"/>
            <a:ext cx="1150871" cy="655088"/>
          </a:xfrm>
          <a:prstGeom prst="pie">
            <a:avLst>
              <a:gd name="adj1" fmla="val 94004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rot="19044904">
            <a:off x="2694075" y="2404502"/>
            <a:ext cx="1018677" cy="369332"/>
          </a:xfrm>
          <a:prstGeom prst="rect">
            <a:avLst/>
          </a:prstGeom>
          <a:noFill/>
        </p:spPr>
        <p:txBody>
          <a:bodyPr wrap="none" rtlCol="0">
            <a:spAutoFit/>
          </a:bodyPr>
          <a:lstStyle/>
          <a:p>
            <a:r>
              <a:rPr lang="en-US" b="1" dirty="0" smtClean="0">
                <a:solidFill>
                  <a:srgbClr val="153CFF"/>
                </a:solidFill>
              </a:rPr>
              <a:t>.15Mbps</a:t>
            </a:r>
            <a:endParaRPr lang="en-US" b="1" dirty="0">
              <a:solidFill>
                <a:srgbClr val="153CFF"/>
              </a:solidFill>
            </a:endParaRPr>
          </a:p>
        </p:txBody>
      </p:sp>
      <p:sp>
        <p:nvSpPr>
          <p:cNvPr id="62" name="TextBox 61"/>
          <p:cNvSpPr txBox="1"/>
          <p:nvPr/>
        </p:nvSpPr>
        <p:spPr>
          <a:xfrm>
            <a:off x="384475" y="5153534"/>
            <a:ext cx="7825604"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DTU3. </a:t>
            </a:r>
            <a:r>
              <a:rPr lang="en-US" dirty="0">
                <a:latin typeface="Times New Roman" pitchFamily="18" charset="0"/>
                <a:cs typeface="Times New Roman" pitchFamily="18" charset="0"/>
              </a:rPr>
              <a:t>Drop one of connected neighbors with exponentially weighted probability</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63" name="Rectangle 62"/>
          <p:cNvSpPr/>
          <p:nvPr/>
        </p:nvSpPr>
        <p:spPr>
          <a:xfrm>
            <a:off x="2091959" y="5510282"/>
            <a:ext cx="4410636" cy="1003536"/>
          </a:xfrm>
          <a:prstGeom prst="rect">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2"/>
          <a:stretch>
            <a:fillRect/>
          </a:stretch>
        </p:blipFill>
        <p:spPr>
          <a:xfrm>
            <a:off x="5307292" y="5586787"/>
            <a:ext cx="893052" cy="850526"/>
          </a:xfrm>
          <a:prstGeom prst="rect">
            <a:avLst/>
          </a:prstGeom>
        </p:spPr>
      </p:pic>
      <p:pic>
        <p:nvPicPr>
          <p:cNvPr id="65" name="Picture 64"/>
          <p:cNvPicPr>
            <a:picLocks noChangeAspect="1"/>
          </p:cNvPicPr>
          <p:nvPr/>
        </p:nvPicPr>
        <p:blipFill rotWithShape="1">
          <a:blip r:embed="rId3"/>
          <a:srcRect b="37777"/>
          <a:stretch/>
        </p:blipFill>
        <p:spPr>
          <a:xfrm>
            <a:off x="2320139" y="5586786"/>
            <a:ext cx="1733336" cy="956958"/>
          </a:xfrm>
          <a:prstGeom prst="rect">
            <a:avLst/>
          </a:prstGeom>
        </p:spPr>
      </p:pic>
      <p:sp>
        <p:nvSpPr>
          <p:cNvPr id="66" name="Right Arrow 65"/>
          <p:cNvSpPr/>
          <p:nvPr/>
        </p:nvSpPr>
        <p:spPr>
          <a:xfrm>
            <a:off x="4367913" y="5850176"/>
            <a:ext cx="515487" cy="356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descr="http://sfodan.files.wordpress.com/2011/09/flip-co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7" y="2521848"/>
            <a:ext cx="509069" cy="797914"/>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p:cNvSpPr txBox="1"/>
          <p:nvPr/>
        </p:nvSpPr>
        <p:spPr>
          <a:xfrm>
            <a:off x="526413" y="3414115"/>
            <a:ext cx="587020" cy="369332"/>
          </a:xfrm>
          <a:prstGeom prst="rect">
            <a:avLst/>
          </a:prstGeom>
          <a:noFill/>
        </p:spPr>
        <p:txBody>
          <a:bodyPr wrap="none" rtlCol="0">
            <a:spAutoFit/>
          </a:bodyPr>
          <a:lstStyle/>
          <a:p>
            <a:r>
              <a:rPr lang="en-US" b="1" dirty="0" smtClean="0">
                <a:solidFill>
                  <a:srgbClr val="FF0000"/>
                </a:solidFill>
              </a:rPr>
              <a:t>43%</a:t>
            </a:r>
            <a:endParaRPr lang="en-US" b="1" dirty="0">
              <a:solidFill>
                <a:srgbClr val="FF0000"/>
              </a:solidFill>
            </a:endParaRPr>
          </a:p>
        </p:txBody>
      </p:sp>
      <p:sp>
        <p:nvSpPr>
          <p:cNvPr id="72" name="TextBox 71"/>
          <p:cNvSpPr txBox="1"/>
          <p:nvPr/>
        </p:nvSpPr>
        <p:spPr>
          <a:xfrm>
            <a:off x="584923" y="2556544"/>
            <a:ext cx="587020" cy="369332"/>
          </a:xfrm>
          <a:prstGeom prst="rect">
            <a:avLst/>
          </a:prstGeom>
          <a:noFill/>
        </p:spPr>
        <p:txBody>
          <a:bodyPr wrap="none" rtlCol="0">
            <a:spAutoFit/>
          </a:bodyPr>
          <a:lstStyle/>
          <a:p>
            <a:r>
              <a:rPr lang="en-US" b="1" dirty="0" smtClean="0">
                <a:solidFill>
                  <a:srgbClr val="FF0000"/>
                </a:solidFill>
              </a:rPr>
              <a:t>50%</a:t>
            </a:r>
            <a:endParaRPr lang="en-US" b="1" dirty="0">
              <a:solidFill>
                <a:srgbClr val="FF0000"/>
              </a:solidFill>
            </a:endParaRPr>
          </a:p>
        </p:txBody>
      </p:sp>
      <p:sp>
        <p:nvSpPr>
          <p:cNvPr id="73" name="TextBox 72"/>
          <p:cNvSpPr txBox="1"/>
          <p:nvPr/>
        </p:nvSpPr>
        <p:spPr>
          <a:xfrm>
            <a:off x="584923" y="1627921"/>
            <a:ext cx="470000" cy="369332"/>
          </a:xfrm>
          <a:prstGeom prst="rect">
            <a:avLst/>
          </a:prstGeom>
          <a:noFill/>
        </p:spPr>
        <p:txBody>
          <a:bodyPr wrap="none" rtlCol="0">
            <a:spAutoFit/>
          </a:bodyPr>
          <a:lstStyle/>
          <a:p>
            <a:r>
              <a:rPr lang="en-US" b="1" dirty="0">
                <a:solidFill>
                  <a:srgbClr val="FF0000"/>
                </a:solidFill>
              </a:rPr>
              <a:t>7</a:t>
            </a:r>
            <a:r>
              <a:rPr lang="en-US" b="1" dirty="0" smtClean="0">
                <a:solidFill>
                  <a:srgbClr val="FF0000"/>
                </a:solidFill>
              </a:rPr>
              <a:t>%</a:t>
            </a:r>
            <a:endParaRPr lang="en-US" b="1" dirty="0">
              <a:solidFill>
                <a:srgbClr val="FF0000"/>
              </a:solidFill>
            </a:endParaRPr>
          </a:p>
        </p:txBody>
      </p:sp>
      <p:grpSp>
        <p:nvGrpSpPr>
          <p:cNvPr id="8" name="Group 7"/>
          <p:cNvGrpSpPr/>
          <p:nvPr/>
        </p:nvGrpSpPr>
        <p:grpSpPr>
          <a:xfrm>
            <a:off x="639009" y="2256166"/>
            <a:ext cx="2179225" cy="813628"/>
            <a:chOff x="639009" y="2256166"/>
            <a:chExt cx="2179225" cy="813628"/>
          </a:xfrm>
        </p:grpSpPr>
        <p:sp>
          <p:nvSpPr>
            <p:cNvPr id="3" name="Rectangle 2"/>
            <p:cNvSpPr/>
            <p:nvPr/>
          </p:nvSpPr>
          <p:spPr>
            <a:xfrm>
              <a:off x="639009" y="2301231"/>
              <a:ext cx="1951791" cy="768563"/>
            </a:xfrm>
            <a:prstGeom prst="rect">
              <a:avLst/>
            </a:prstGeom>
            <a:solidFill>
              <a:schemeClr val="tx1">
                <a:lumMod val="95000"/>
                <a:lumOff val="5000"/>
                <a:alpha val="32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 descr="Scissor Pink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300000">
              <a:off x="2408464" y="2348532"/>
              <a:ext cx="502136" cy="317404"/>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Chord 58"/>
          <p:cNvSpPr/>
          <p:nvPr/>
        </p:nvSpPr>
        <p:spPr>
          <a:xfrm>
            <a:off x="4057853" y="3032944"/>
            <a:ext cx="1018677" cy="678019"/>
          </a:xfrm>
          <a:prstGeom prst="chord">
            <a:avLst>
              <a:gd name="adj1" fmla="val 19622997"/>
              <a:gd name="adj2" fmla="val 185310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691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&amp; Contributions</a:t>
            </a:r>
            <a:endParaRPr lang="en-US" dirty="0"/>
          </a:p>
        </p:txBody>
      </p:sp>
      <p:sp>
        <p:nvSpPr>
          <p:cNvPr id="3" name="Content Placeholder 2"/>
          <p:cNvSpPr>
            <a:spLocks noGrp="1"/>
          </p:cNvSpPr>
          <p:nvPr>
            <p:ph idx="1"/>
          </p:nvPr>
        </p:nvSpPr>
        <p:spPr>
          <a:xfrm>
            <a:off x="178025" y="1079592"/>
            <a:ext cx="8868871" cy="5437846"/>
          </a:xfrm>
        </p:spPr>
        <p:txBody>
          <a:bodyPr>
            <a:noAutofit/>
          </a:bodyPr>
          <a:lstStyle/>
          <a:p>
            <a:r>
              <a:rPr lang="en-US" sz="2000" dirty="0" smtClean="0"/>
              <a:t>General problem well studied</a:t>
            </a:r>
          </a:p>
          <a:p>
            <a:pPr lvl="1"/>
            <a:r>
              <a:rPr lang="en-US" sz="2000" dirty="0" smtClean="0"/>
              <a:t>[David Applegate et al., </a:t>
            </a:r>
            <a:r>
              <a:rPr lang="en-US" sz="2000" dirty="0" err="1" smtClean="0"/>
              <a:t>CoNext</a:t>
            </a:r>
            <a:r>
              <a:rPr lang="en-US" sz="2000" dirty="0" smtClean="0"/>
              <a:t> 2010] Optimal Content Placement for a Large-Scale </a:t>
            </a:r>
            <a:r>
              <a:rPr lang="en-US" sz="2000" dirty="0" err="1" smtClean="0"/>
              <a:t>VoD</a:t>
            </a:r>
            <a:r>
              <a:rPr lang="en-US" sz="2000" dirty="0" smtClean="0"/>
              <a:t> System</a:t>
            </a:r>
          </a:p>
          <a:p>
            <a:pPr lvl="1"/>
            <a:r>
              <a:rPr lang="en-US" sz="2000" dirty="0" smtClean="0"/>
              <a:t>[AH </a:t>
            </a:r>
            <a:r>
              <a:rPr lang="en-US" sz="2000" dirty="0" err="1" smtClean="0"/>
              <a:t>Payberah</a:t>
            </a:r>
            <a:r>
              <a:rPr lang="en-US" sz="2000" dirty="0" smtClean="0"/>
              <a:t>, P2P 2012] </a:t>
            </a:r>
            <a:r>
              <a:rPr lang="en-US" sz="2000" i="1" dirty="0" err="1" smtClean="0"/>
              <a:t>CLive</a:t>
            </a:r>
            <a:r>
              <a:rPr lang="en-US" sz="2000" dirty="0" smtClean="0"/>
              <a:t>: Cloud-Assisted P2P Live Streaming</a:t>
            </a:r>
          </a:p>
          <a:p>
            <a:pPr lvl="1"/>
            <a:endParaRPr lang="en-US" sz="2000" dirty="0" smtClean="0"/>
          </a:p>
          <a:p>
            <a:pPr lvl="1"/>
            <a:endParaRPr lang="en-US" sz="2000" dirty="0"/>
          </a:p>
          <a:p>
            <a:r>
              <a:rPr lang="en-US" sz="2000" b="1" dirty="0" smtClean="0">
                <a:solidFill>
                  <a:schemeClr val="tx2"/>
                </a:solidFill>
                <a:latin typeface="ArialMT"/>
              </a:rPr>
              <a:t>What’s new here?</a:t>
            </a:r>
          </a:p>
          <a:p>
            <a:pPr lvl="1"/>
            <a:r>
              <a:rPr lang="en-US" sz="2000" b="1" dirty="0" smtClean="0">
                <a:solidFill>
                  <a:srgbClr val="FF0000"/>
                </a:solidFill>
              </a:rPr>
              <a:t>Optimal Caching and Rate Allocation</a:t>
            </a:r>
            <a:r>
              <a:rPr lang="en-US" sz="2000" dirty="0" smtClean="0"/>
              <a:t>:  Uses codes</a:t>
            </a:r>
          </a:p>
          <a:p>
            <a:pPr marL="457200" lvl="1" indent="0">
              <a:buNone/>
            </a:pPr>
            <a:endParaRPr lang="en-US" sz="2000" dirty="0" smtClean="0"/>
          </a:p>
          <a:p>
            <a:pPr lvl="1"/>
            <a:r>
              <a:rPr lang="en-US" sz="2000" b="1" dirty="0" smtClean="0">
                <a:solidFill>
                  <a:srgbClr val="0000FF"/>
                </a:solidFill>
              </a:rPr>
              <a:t>Topology Selection</a:t>
            </a:r>
            <a:r>
              <a:rPr lang="en-US" sz="2000" dirty="0" smtClean="0"/>
              <a:t>:  Optimizes overlay topology.</a:t>
            </a:r>
          </a:p>
          <a:p>
            <a:pPr marL="457200" lvl="1" indent="0">
              <a:buNone/>
            </a:pPr>
            <a:endParaRPr lang="en-US" sz="2000" dirty="0" smtClean="0"/>
          </a:p>
          <a:p>
            <a:pPr lvl="1"/>
            <a:r>
              <a:rPr lang="en-US" sz="2000" b="1" dirty="0" smtClean="0">
                <a:solidFill>
                  <a:srgbClr val="008000"/>
                </a:solidFill>
              </a:rPr>
              <a:t>Fully Distributed</a:t>
            </a:r>
            <a:r>
              <a:rPr lang="en-US" sz="2000" dirty="0" smtClean="0">
                <a:solidFill>
                  <a:srgbClr val="008000"/>
                </a:solidFill>
              </a:rPr>
              <a:t>:  Is simple to implement</a:t>
            </a:r>
            <a:r>
              <a:rPr lang="en-US" sz="2000" dirty="0" smtClean="0"/>
              <a:t>, scalable and robust.</a:t>
            </a:r>
          </a:p>
          <a:p>
            <a:pPr marL="457200" lvl="1" indent="0">
              <a:buNone/>
            </a:pPr>
            <a:endParaRPr lang="en-US" sz="2000" dirty="0" smtClean="0"/>
          </a:p>
          <a:p>
            <a:pPr lvl="1"/>
            <a:r>
              <a:rPr lang="en-US" sz="2000" b="1" dirty="0" smtClean="0">
                <a:solidFill>
                  <a:schemeClr val="accent5">
                    <a:lumMod val="50000"/>
                  </a:schemeClr>
                </a:solidFill>
              </a:rPr>
              <a:t>No prior </a:t>
            </a:r>
            <a:r>
              <a:rPr lang="en-US" sz="2000" b="1" dirty="0">
                <a:solidFill>
                  <a:schemeClr val="accent5">
                    <a:lumMod val="50000"/>
                  </a:schemeClr>
                </a:solidFill>
              </a:rPr>
              <a:t>k</a:t>
            </a:r>
            <a:r>
              <a:rPr lang="en-US" sz="2000" b="1" dirty="0" smtClean="0">
                <a:solidFill>
                  <a:schemeClr val="accent5">
                    <a:lumMod val="50000"/>
                  </a:schemeClr>
                </a:solidFill>
              </a:rPr>
              <a:t>nowledge of demand </a:t>
            </a:r>
            <a:r>
              <a:rPr lang="en-US" sz="2000" dirty="0" smtClean="0"/>
              <a:t>: </a:t>
            </a:r>
            <a:r>
              <a:rPr lang="en-US" sz="2000" dirty="0"/>
              <a:t>A</a:t>
            </a:r>
            <a:r>
              <a:rPr lang="en-US" sz="2000" dirty="0" smtClean="0"/>
              <a:t>ssumes user demand is unknown.</a:t>
            </a:r>
            <a:endParaRPr lang="en-US" sz="2000"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2</a:t>
            </a:fld>
            <a:r>
              <a:rPr lang="en-US" smtClean="0"/>
              <a:t>/25</a:t>
            </a:r>
            <a:endParaRPr lang="en-US" dirty="0"/>
          </a:p>
        </p:txBody>
      </p:sp>
    </p:spTree>
    <p:extLst>
      <p:ext uri="{BB962C8B-B14F-4D97-AF65-F5344CB8AC3E}">
        <p14:creationId xmlns:p14="http://schemas.microsoft.com/office/powerpoint/2010/main" val="193243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990894" y="1493278"/>
            <a:ext cx="1178433" cy="950410"/>
          </a:xfrm>
          <a:prstGeom prst="rect">
            <a:avLst/>
          </a:pr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Illustration: </a:t>
            </a:r>
            <a:r>
              <a:rPr lang="en-US" dirty="0"/>
              <a:t>Distributed Topology Update</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29</a:t>
            </a:fld>
            <a:r>
              <a:rPr lang="en-US" smtClean="0"/>
              <a:t>/25</a:t>
            </a:r>
            <a:endParaRPr lang="en-US" dirty="0"/>
          </a:p>
        </p:txBody>
      </p:sp>
      <p:sp>
        <p:nvSpPr>
          <p:cNvPr id="6" name="타원 99"/>
          <p:cNvSpPr/>
          <p:nvPr/>
        </p:nvSpPr>
        <p:spPr>
          <a:xfrm>
            <a:off x="4062722" y="1627921"/>
            <a:ext cx="1002839" cy="67472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7" name="타원 104"/>
          <p:cNvSpPr/>
          <p:nvPr/>
        </p:nvSpPr>
        <p:spPr>
          <a:xfrm>
            <a:off x="4068824" y="3010382"/>
            <a:ext cx="996737" cy="708870"/>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0" name="타원 117"/>
          <p:cNvSpPr/>
          <p:nvPr/>
        </p:nvSpPr>
        <p:spPr>
          <a:xfrm>
            <a:off x="1229127" y="2368610"/>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5" name="Rounded Rectangle 14"/>
          <p:cNvSpPr/>
          <p:nvPr/>
        </p:nvSpPr>
        <p:spPr>
          <a:xfrm>
            <a:off x="1048793" y="1192426"/>
            <a:ext cx="1641764" cy="2934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909533" y="1175106"/>
            <a:ext cx="2519589" cy="29520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0" idx="6"/>
            <a:endCxn id="7" idx="2"/>
          </p:cNvCxnSpPr>
          <p:nvPr/>
        </p:nvCxnSpPr>
        <p:spPr>
          <a:xfrm>
            <a:off x="2384887" y="2689496"/>
            <a:ext cx="1683937" cy="6753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0"/>
            <a:endCxn id="6" idx="2"/>
          </p:cNvCxnSpPr>
          <p:nvPr/>
        </p:nvCxnSpPr>
        <p:spPr>
          <a:xfrm>
            <a:off x="2384887" y="1737460"/>
            <a:ext cx="1677835" cy="2278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5561" y="790978"/>
            <a:ext cx="777970" cy="369332"/>
          </a:xfrm>
          <a:prstGeom prst="rect">
            <a:avLst/>
          </a:prstGeom>
          <a:noFill/>
        </p:spPr>
        <p:txBody>
          <a:bodyPr wrap="none" rtlCol="0">
            <a:spAutoFit/>
          </a:bodyPr>
          <a:lstStyle/>
          <a:p>
            <a:r>
              <a:rPr lang="en-US" dirty="0" smtClean="0"/>
              <a:t>USERS</a:t>
            </a:r>
            <a:endParaRPr lang="en-US" dirty="0"/>
          </a:p>
        </p:txBody>
      </p:sp>
      <p:sp>
        <p:nvSpPr>
          <p:cNvPr id="24" name="TextBox 23"/>
          <p:cNvSpPr txBox="1"/>
          <p:nvPr/>
        </p:nvSpPr>
        <p:spPr>
          <a:xfrm>
            <a:off x="1345535" y="811326"/>
            <a:ext cx="922945" cy="369332"/>
          </a:xfrm>
          <a:prstGeom prst="rect">
            <a:avLst/>
          </a:prstGeom>
          <a:noFill/>
        </p:spPr>
        <p:txBody>
          <a:bodyPr wrap="none" rtlCol="0">
            <a:spAutoFit/>
          </a:bodyPr>
          <a:lstStyle/>
          <a:p>
            <a:r>
              <a:rPr lang="en-US" dirty="0" smtClean="0"/>
              <a:t>CACHES</a:t>
            </a:r>
            <a:endParaRPr lang="en-US" dirty="0"/>
          </a:p>
        </p:txBody>
      </p:sp>
      <p:sp>
        <p:nvSpPr>
          <p:cNvPr id="25" name="TextBox 24"/>
          <p:cNvSpPr txBox="1"/>
          <p:nvPr/>
        </p:nvSpPr>
        <p:spPr>
          <a:xfrm>
            <a:off x="313132" y="4127171"/>
            <a:ext cx="684549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DTU0. Initialization : Each user randomly connects to caches.</a:t>
            </a:r>
            <a:endParaRPr lang="en-US" sz="2000" dirty="0">
              <a:latin typeface="Times New Roman" pitchFamily="18" charset="0"/>
              <a:cs typeface="Times New Roman" pitchFamily="18" charset="0"/>
            </a:endParaRPr>
          </a:p>
        </p:txBody>
      </p:sp>
      <p:sp>
        <p:nvSpPr>
          <p:cNvPr id="37" name="Cloud 36"/>
          <p:cNvSpPr/>
          <p:nvPr/>
        </p:nvSpPr>
        <p:spPr>
          <a:xfrm>
            <a:off x="7597824" y="2171523"/>
            <a:ext cx="1163782" cy="8429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822870" y="823094"/>
            <a:ext cx="851515" cy="369332"/>
          </a:xfrm>
          <a:prstGeom prst="rect">
            <a:avLst/>
          </a:prstGeom>
          <a:noFill/>
        </p:spPr>
        <p:txBody>
          <a:bodyPr wrap="none" rtlCol="0">
            <a:spAutoFit/>
          </a:bodyPr>
          <a:lstStyle/>
          <a:p>
            <a:r>
              <a:rPr lang="en-US" dirty="0" smtClean="0"/>
              <a:t>CLOUD</a:t>
            </a:r>
            <a:endParaRPr lang="en-US" dirty="0"/>
          </a:p>
        </p:txBody>
      </p:sp>
      <p:cxnSp>
        <p:nvCxnSpPr>
          <p:cNvPr id="84" name="Straight Arrow Connector 83"/>
          <p:cNvCxnSpPr>
            <a:stCxn id="37" idx="2"/>
            <a:endCxn id="6" idx="6"/>
          </p:cNvCxnSpPr>
          <p:nvPr/>
        </p:nvCxnSpPr>
        <p:spPr>
          <a:xfrm flipH="1" flipV="1">
            <a:off x="5065561" y="1965285"/>
            <a:ext cx="2535873" cy="627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7" idx="2"/>
            <a:endCxn id="7" idx="6"/>
          </p:cNvCxnSpPr>
          <p:nvPr/>
        </p:nvCxnSpPr>
        <p:spPr>
          <a:xfrm flipH="1">
            <a:off x="5065561" y="2592987"/>
            <a:ext cx="2535873" cy="7718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3307853" y="2989559"/>
            <a:ext cx="184666" cy="369332"/>
          </a:xfrm>
          <a:prstGeom prst="rect">
            <a:avLst/>
          </a:prstGeom>
          <a:noFill/>
        </p:spPr>
        <p:txBody>
          <a:bodyPr wrap="none" rtlCol="0">
            <a:spAutoFit/>
          </a:bodyPr>
          <a:lstStyle/>
          <a:p>
            <a:endParaRPr lang="en-US" dirty="0"/>
          </a:p>
        </p:txBody>
      </p:sp>
      <p:sp>
        <p:nvSpPr>
          <p:cNvPr id="33" name="타원 117"/>
          <p:cNvSpPr/>
          <p:nvPr/>
        </p:nvSpPr>
        <p:spPr>
          <a:xfrm>
            <a:off x="1251464" y="3258688"/>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40" name="TextBox 39"/>
          <p:cNvSpPr txBox="1"/>
          <p:nvPr/>
        </p:nvSpPr>
        <p:spPr>
          <a:xfrm rot="1324744">
            <a:off x="2778063" y="2989559"/>
            <a:ext cx="901657" cy="369332"/>
          </a:xfrm>
          <a:prstGeom prst="rect">
            <a:avLst/>
          </a:prstGeom>
          <a:noFill/>
        </p:spPr>
        <p:txBody>
          <a:bodyPr wrap="none" rtlCol="0">
            <a:spAutoFit/>
          </a:bodyPr>
          <a:lstStyle/>
          <a:p>
            <a:r>
              <a:rPr lang="en-US" b="1" dirty="0" smtClean="0">
                <a:solidFill>
                  <a:srgbClr val="FF0000"/>
                </a:solidFill>
              </a:rPr>
              <a:t>.9Mbps</a:t>
            </a:r>
            <a:endParaRPr lang="en-US" b="1" dirty="0">
              <a:solidFill>
                <a:srgbClr val="FF0000"/>
              </a:solidFill>
            </a:endParaRPr>
          </a:p>
        </p:txBody>
      </p:sp>
      <p:sp>
        <p:nvSpPr>
          <p:cNvPr id="45" name="TextBox 44"/>
          <p:cNvSpPr txBox="1"/>
          <p:nvPr/>
        </p:nvSpPr>
        <p:spPr>
          <a:xfrm>
            <a:off x="2887482" y="1308612"/>
            <a:ext cx="1018677" cy="369332"/>
          </a:xfrm>
          <a:prstGeom prst="rect">
            <a:avLst/>
          </a:prstGeom>
          <a:noFill/>
        </p:spPr>
        <p:txBody>
          <a:bodyPr wrap="none" rtlCol="0">
            <a:spAutoFit/>
          </a:bodyPr>
          <a:lstStyle/>
          <a:p>
            <a:r>
              <a:rPr lang="en-US" b="1" dirty="0" smtClean="0">
                <a:solidFill>
                  <a:srgbClr val="0000FF"/>
                </a:solidFill>
              </a:rPr>
              <a:t>.75Mbps</a:t>
            </a:r>
            <a:endParaRPr lang="en-US" b="1" dirty="0">
              <a:solidFill>
                <a:srgbClr val="0000FF"/>
              </a:solidFill>
            </a:endParaRPr>
          </a:p>
        </p:txBody>
      </p:sp>
      <p:grpSp>
        <p:nvGrpSpPr>
          <p:cNvPr id="51" name="Group 50"/>
          <p:cNvGrpSpPr/>
          <p:nvPr/>
        </p:nvGrpSpPr>
        <p:grpSpPr>
          <a:xfrm>
            <a:off x="5262586" y="1597880"/>
            <a:ext cx="3700593" cy="1945677"/>
            <a:chOff x="5262586" y="1489052"/>
            <a:chExt cx="3700593" cy="1945677"/>
          </a:xfrm>
        </p:grpSpPr>
        <p:sp>
          <p:nvSpPr>
            <p:cNvPr id="52" name="TextBox 51"/>
            <p:cNvSpPr txBox="1"/>
            <p:nvPr/>
          </p:nvSpPr>
          <p:spPr>
            <a:xfrm>
              <a:off x="7010400" y="1489052"/>
              <a:ext cx="1952779" cy="707886"/>
            </a:xfrm>
            <a:prstGeom prst="rect">
              <a:avLst/>
            </a:prstGeom>
            <a:noFill/>
          </p:spPr>
          <p:txBody>
            <a:bodyPr wrap="none" rtlCol="0">
              <a:spAutoFit/>
            </a:bodyPr>
            <a:lstStyle/>
            <a:p>
              <a:r>
                <a:rPr lang="en-US" sz="4000" b="1" dirty="0" smtClean="0">
                  <a:solidFill>
                    <a:srgbClr val="002060"/>
                  </a:solidFill>
                  <a:latin typeface="Times New Roman" pitchFamily="18" charset="0"/>
                  <a:cs typeface="Times New Roman" pitchFamily="18" charset="0"/>
                </a:rPr>
                <a:t>.2 Mbps</a:t>
              </a:r>
              <a:endParaRPr lang="en-US" sz="4000" b="1" dirty="0">
                <a:solidFill>
                  <a:srgbClr val="002060"/>
                </a:solidFill>
                <a:latin typeface="Times New Roman" pitchFamily="18" charset="0"/>
                <a:cs typeface="Times New Roman" pitchFamily="18" charset="0"/>
              </a:endParaRPr>
            </a:p>
          </p:txBody>
        </p:sp>
        <p:sp>
          <p:nvSpPr>
            <p:cNvPr id="53" name="TextBox 52"/>
            <p:cNvSpPr txBox="1"/>
            <p:nvPr/>
          </p:nvSpPr>
          <p:spPr>
            <a:xfrm rot="958115">
              <a:off x="5262586" y="1627616"/>
              <a:ext cx="901657" cy="369332"/>
            </a:xfrm>
            <a:prstGeom prst="rect">
              <a:avLst/>
            </a:prstGeom>
            <a:noFill/>
          </p:spPr>
          <p:txBody>
            <a:bodyPr wrap="none" rtlCol="0">
              <a:spAutoFit/>
            </a:bodyPr>
            <a:lstStyle/>
            <a:p>
              <a:r>
                <a:rPr lang="en-US" b="1" dirty="0" smtClean="0">
                  <a:solidFill>
                    <a:srgbClr val="0000FF"/>
                  </a:solidFill>
                </a:rPr>
                <a:t>.1Mbps</a:t>
              </a:r>
              <a:endParaRPr lang="en-US" b="1" dirty="0">
                <a:solidFill>
                  <a:srgbClr val="0000FF"/>
                </a:solidFill>
              </a:endParaRPr>
            </a:p>
          </p:txBody>
        </p:sp>
        <p:sp>
          <p:nvSpPr>
            <p:cNvPr id="55" name="TextBox 54"/>
            <p:cNvSpPr txBox="1"/>
            <p:nvPr/>
          </p:nvSpPr>
          <p:spPr>
            <a:xfrm rot="20540817">
              <a:off x="5263914" y="3065397"/>
              <a:ext cx="901657" cy="369332"/>
            </a:xfrm>
            <a:prstGeom prst="rect">
              <a:avLst/>
            </a:prstGeom>
            <a:noFill/>
          </p:spPr>
          <p:txBody>
            <a:bodyPr wrap="none" rtlCol="0">
              <a:spAutoFit/>
            </a:bodyPr>
            <a:lstStyle/>
            <a:p>
              <a:r>
                <a:rPr lang="en-US" b="1" dirty="0" smtClean="0">
                  <a:solidFill>
                    <a:srgbClr val="FF0000"/>
                  </a:solidFill>
                </a:rPr>
                <a:t>.1Mbps</a:t>
              </a:r>
              <a:endParaRPr lang="en-US" b="1" dirty="0">
                <a:solidFill>
                  <a:srgbClr val="FF0000"/>
                </a:solidFill>
              </a:endParaRPr>
            </a:p>
          </p:txBody>
        </p:sp>
      </p:grpSp>
      <p:sp>
        <p:nvSpPr>
          <p:cNvPr id="34" name="TextBox 33"/>
          <p:cNvSpPr txBox="1"/>
          <p:nvPr/>
        </p:nvSpPr>
        <p:spPr>
          <a:xfrm>
            <a:off x="368267" y="4527281"/>
            <a:ext cx="7270901"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DTU1. Wait for T. During the period, distributed resource allocation will run.</a:t>
            </a:r>
            <a:endParaRPr lang="en-US" dirty="0">
              <a:latin typeface="Times New Roman" pitchFamily="18" charset="0"/>
              <a:cs typeface="Times New Roman" pitchFamily="18" charset="0"/>
            </a:endParaRPr>
          </a:p>
        </p:txBody>
      </p:sp>
      <p:sp>
        <p:nvSpPr>
          <p:cNvPr id="36" name="TextBox 35"/>
          <p:cNvSpPr txBox="1"/>
          <p:nvPr/>
        </p:nvSpPr>
        <p:spPr>
          <a:xfrm>
            <a:off x="7417451" y="3488835"/>
            <a:ext cx="936475" cy="584775"/>
          </a:xfrm>
          <a:prstGeom prst="rect">
            <a:avLst/>
          </a:prstGeom>
          <a:solidFill>
            <a:schemeClr val="accent3">
              <a:lumMod val="40000"/>
              <a:lumOff val="60000"/>
            </a:schemeClr>
          </a:solidFill>
          <a:ln>
            <a:solidFill>
              <a:schemeClr val="tx1"/>
            </a:solidFill>
          </a:ln>
        </p:spPr>
        <p:txBody>
          <a:bodyPr wrap="none" rtlCol="0">
            <a:spAutoFit/>
          </a:bodyPr>
          <a:lstStyle/>
          <a:p>
            <a:r>
              <a:rPr lang="en-US" sz="3200" dirty="0" smtClean="0"/>
              <a:t>t=2T</a:t>
            </a:r>
            <a:endParaRPr lang="en-US" sz="3200" dirty="0"/>
          </a:p>
        </p:txBody>
      </p:sp>
      <p:sp>
        <p:nvSpPr>
          <p:cNvPr id="38" name="Pie 37"/>
          <p:cNvSpPr/>
          <p:nvPr/>
        </p:nvSpPr>
        <p:spPr>
          <a:xfrm>
            <a:off x="1327052" y="1358355"/>
            <a:ext cx="1057835" cy="754533"/>
          </a:xfrm>
          <a:prstGeom prst="pie">
            <a:avLst>
              <a:gd name="adj1" fmla="val 16366024"/>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e 42"/>
          <p:cNvSpPr/>
          <p:nvPr/>
        </p:nvSpPr>
        <p:spPr>
          <a:xfrm>
            <a:off x="1234016" y="2386131"/>
            <a:ext cx="1150871" cy="606727"/>
          </a:xfrm>
          <a:prstGeom prst="pie">
            <a:avLst>
              <a:gd name="adj1" fmla="val 10700339"/>
              <a:gd name="adj2" fmla="val 9839258"/>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ie 43"/>
          <p:cNvSpPr/>
          <p:nvPr/>
        </p:nvSpPr>
        <p:spPr>
          <a:xfrm>
            <a:off x="1236468" y="2386131"/>
            <a:ext cx="1150871" cy="655088"/>
          </a:xfrm>
          <a:prstGeom prst="pie">
            <a:avLst>
              <a:gd name="adj1" fmla="val 9891602"/>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e 11"/>
          <p:cNvSpPr/>
          <p:nvPr/>
        </p:nvSpPr>
        <p:spPr>
          <a:xfrm>
            <a:off x="1327052" y="1358355"/>
            <a:ext cx="1057835" cy="758210"/>
          </a:xfrm>
          <a:prstGeom prst="pie">
            <a:avLst>
              <a:gd name="adj1" fmla="val 16356155"/>
              <a:gd name="adj2" fmla="val 1087030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368267" y="4876938"/>
            <a:ext cx="8152745"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DTU2. Randomly adds a cache and wait for another T. Resource might be reallocated.</a:t>
            </a:r>
            <a:endParaRPr lang="en-US" dirty="0">
              <a:latin typeface="Times New Roman" pitchFamily="18" charset="0"/>
              <a:cs typeface="Times New Roman" pitchFamily="18" charset="0"/>
            </a:endParaRPr>
          </a:p>
        </p:txBody>
      </p:sp>
      <p:cxnSp>
        <p:nvCxnSpPr>
          <p:cNvPr id="49" name="Straight Arrow Connector 48"/>
          <p:cNvCxnSpPr>
            <a:stCxn id="33" idx="6"/>
            <a:endCxn id="6" idx="2"/>
          </p:cNvCxnSpPr>
          <p:nvPr/>
        </p:nvCxnSpPr>
        <p:spPr>
          <a:xfrm flipV="1">
            <a:off x="2407224" y="1965285"/>
            <a:ext cx="1655498" cy="161428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Pie 59"/>
          <p:cNvSpPr/>
          <p:nvPr/>
        </p:nvSpPr>
        <p:spPr>
          <a:xfrm>
            <a:off x="1280533" y="3270055"/>
            <a:ext cx="1150871" cy="655088"/>
          </a:xfrm>
          <a:prstGeom prst="pie">
            <a:avLst>
              <a:gd name="adj1" fmla="val 94004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rot="19044904">
            <a:off x="2694075" y="2404502"/>
            <a:ext cx="1018677" cy="369332"/>
          </a:xfrm>
          <a:prstGeom prst="rect">
            <a:avLst/>
          </a:prstGeom>
          <a:noFill/>
        </p:spPr>
        <p:txBody>
          <a:bodyPr wrap="none" rtlCol="0">
            <a:spAutoFit/>
          </a:bodyPr>
          <a:lstStyle/>
          <a:p>
            <a:r>
              <a:rPr lang="en-US" b="1" dirty="0" smtClean="0">
                <a:solidFill>
                  <a:srgbClr val="153CFF"/>
                </a:solidFill>
              </a:rPr>
              <a:t>.15Mbps</a:t>
            </a:r>
            <a:endParaRPr lang="en-US" b="1" dirty="0">
              <a:solidFill>
                <a:srgbClr val="153CFF"/>
              </a:solidFill>
            </a:endParaRPr>
          </a:p>
        </p:txBody>
      </p:sp>
      <p:sp>
        <p:nvSpPr>
          <p:cNvPr id="62" name="TextBox 61"/>
          <p:cNvSpPr txBox="1"/>
          <p:nvPr/>
        </p:nvSpPr>
        <p:spPr>
          <a:xfrm>
            <a:off x="384475" y="5153534"/>
            <a:ext cx="7825604"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DTU3. </a:t>
            </a:r>
            <a:r>
              <a:rPr lang="en-US" dirty="0">
                <a:latin typeface="Times New Roman" pitchFamily="18" charset="0"/>
                <a:cs typeface="Times New Roman" pitchFamily="18" charset="0"/>
              </a:rPr>
              <a:t>Drop one of connected neighbors with exponentially weighted probability</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71" name="TextBox 70"/>
          <p:cNvSpPr txBox="1"/>
          <p:nvPr/>
        </p:nvSpPr>
        <p:spPr>
          <a:xfrm>
            <a:off x="526413" y="3414115"/>
            <a:ext cx="587020" cy="369332"/>
          </a:xfrm>
          <a:prstGeom prst="rect">
            <a:avLst/>
          </a:prstGeom>
          <a:noFill/>
        </p:spPr>
        <p:txBody>
          <a:bodyPr wrap="none" rtlCol="0">
            <a:spAutoFit/>
          </a:bodyPr>
          <a:lstStyle/>
          <a:p>
            <a:r>
              <a:rPr lang="en-US" b="1" dirty="0" smtClean="0">
                <a:solidFill>
                  <a:srgbClr val="FF0000"/>
                </a:solidFill>
              </a:rPr>
              <a:t>43%</a:t>
            </a:r>
            <a:endParaRPr lang="en-US" b="1" dirty="0">
              <a:solidFill>
                <a:srgbClr val="FF0000"/>
              </a:solidFill>
            </a:endParaRPr>
          </a:p>
        </p:txBody>
      </p:sp>
      <p:sp>
        <p:nvSpPr>
          <p:cNvPr id="72" name="TextBox 71"/>
          <p:cNvSpPr txBox="1"/>
          <p:nvPr/>
        </p:nvSpPr>
        <p:spPr>
          <a:xfrm>
            <a:off x="584923" y="2556544"/>
            <a:ext cx="587020" cy="369332"/>
          </a:xfrm>
          <a:prstGeom prst="rect">
            <a:avLst/>
          </a:prstGeom>
          <a:noFill/>
        </p:spPr>
        <p:txBody>
          <a:bodyPr wrap="none" rtlCol="0">
            <a:spAutoFit/>
          </a:bodyPr>
          <a:lstStyle/>
          <a:p>
            <a:r>
              <a:rPr lang="en-US" b="1" dirty="0" smtClean="0">
                <a:solidFill>
                  <a:srgbClr val="FF0000"/>
                </a:solidFill>
              </a:rPr>
              <a:t>50%</a:t>
            </a:r>
            <a:endParaRPr lang="en-US" b="1" dirty="0">
              <a:solidFill>
                <a:srgbClr val="FF0000"/>
              </a:solidFill>
            </a:endParaRPr>
          </a:p>
        </p:txBody>
      </p:sp>
      <p:sp>
        <p:nvSpPr>
          <p:cNvPr id="73" name="TextBox 72"/>
          <p:cNvSpPr txBox="1"/>
          <p:nvPr/>
        </p:nvSpPr>
        <p:spPr>
          <a:xfrm>
            <a:off x="584923" y="1627921"/>
            <a:ext cx="470000" cy="369332"/>
          </a:xfrm>
          <a:prstGeom prst="rect">
            <a:avLst/>
          </a:prstGeom>
          <a:noFill/>
        </p:spPr>
        <p:txBody>
          <a:bodyPr wrap="none" rtlCol="0">
            <a:spAutoFit/>
          </a:bodyPr>
          <a:lstStyle/>
          <a:p>
            <a:r>
              <a:rPr lang="en-US" b="1" dirty="0">
                <a:solidFill>
                  <a:srgbClr val="FF0000"/>
                </a:solidFill>
              </a:rPr>
              <a:t>7</a:t>
            </a:r>
            <a:r>
              <a:rPr lang="en-US" b="1" dirty="0" smtClean="0">
                <a:solidFill>
                  <a:srgbClr val="FF0000"/>
                </a:solidFill>
              </a:rPr>
              <a:t>%</a:t>
            </a:r>
            <a:endParaRPr lang="en-US" b="1" dirty="0">
              <a:solidFill>
                <a:srgbClr val="FF0000"/>
              </a:solidFill>
            </a:endParaRPr>
          </a:p>
        </p:txBody>
      </p:sp>
      <p:sp>
        <p:nvSpPr>
          <p:cNvPr id="11" name="TextBox 10"/>
          <p:cNvSpPr txBox="1"/>
          <p:nvPr/>
        </p:nvSpPr>
        <p:spPr>
          <a:xfrm>
            <a:off x="6639869" y="1319739"/>
            <a:ext cx="2090420" cy="461665"/>
          </a:xfrm>
          <a:prstGeom prst="rect">
            <a:avLst/>
          </a:prstGeom>
          <a:noFill/>
        </p:spPr>
        <p:txBody>
          <a:bodyPr wrap="square" rtlCol="0">
            <a:spAutoFit/>
          </a:bodyPr>
          <a:lstStyle/>
          <a:p>
            <a:r>
              <a:rPr lang="en-US" sz="1200" b="1" dirty="0" smtClean="0">
                <a:solidFill>
                  <a:srgbClr val="FF0000"/>
                </a:solidFill>
              </a:rPr>
              <a:t>Cost might increase</a:t>
            </a:r>
          </a:p>
          <a:p>
            <a:r>
              <a:rPr lang="en-US" sz="1200" b="1" dirty="0" smtClean="0">
                <a:solidFill>
                  <a:srgbClr val="FF0000"/>
                </a:solidFill>
              </a:rPr>
              <a:t>while running the algorithm!</a:t>
            </a:r>
          </a:p>
        </p:txBody>
      </p:sp>
      <p:sp>
        <p:nvSpPr>
          <p:cNvPr id="54" name="Chord 53"/>
          <p:cNvSpPr/>
          <p:nvPr/>
        </p:nvSpPr>
        <p:spPr>
          <a:xfrm>
            <a:off x="4046884" y="1649892"/>
            <a:ext cx="1018677" cy="676065"/>
          </a:xfrm>
          <a:prstGeom prst="chord">
            <a:avLst>
              <a:gd name="adj1" fmla="val 19538408"/>
              <a:gd name="adj2" fmla="val 1746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hord 55"/>
          <p:cNvSpPr/>
          <p:nvPr/>
        </p:nvSpPr>
        <p:spPr>
          <a:xfrm>
            <a:off x="4057853" y="3032944"/>
            <a:ext cx="1018677" cy="678019"/>
          </a:xfrm>
          <a:prstGeom prst="chord">
            <a:avLst>
              <a:gd name="adj1" fmla="val 19622997"/>
              <a:gd name="adj2" fmla="val 185310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1475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990894" y="1493278"/>
            <a:ext cx="1178433" cy="950410"/>
          </a:xfrm>
          <a:prstGeom prst="rect">
            <a:avLst/>
          </a:pr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Illustration: </a:t>
            </a:r>
            <a:r>
              <a:rPr lang="en-US" dirty="0"/>
              <a:t>Distributed Topology Update</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30</a:t>
            </a:fld>
            <a:r>
              <a:rPr lang="en-US" smtClean="0"/>
              <a:t>/25</a:t>
            </a:r>
            <a:endParaRPr lang="en-US" dirty="0"/>
          </a:p>
        </p:txBody>
      </p:sp>
      <p:sp>
        <p:nvSpPr>
          <p:cNvPr id="6" name="타원 99"/>
          <p:cNvSpPr/>
          <p:nvPr/>
        </p:nvSpPr>
        <p:spPr>
          <a:xfrm>
            <a:off x="4062721" y="1667323"/>
            <a:ext cx="1002839" cy="674727"/>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7" name="타원 104"/>
          <p:cNvSpPr/>
          <p:nvPr/>
        </p:nvSpPr>
        <p:spPr>
          <a:xfrm>
            <a:off x="4068824" y="3010382"/>
            <a:ext cx="996737" cy="708870"/>
          </a:xfrm>
          <a:prstGeom prst="ellipse">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0" name="타원 117"/>
          <p:cNvSpPr/>
          <p:nvPr/>
        </p:nvSpPr>
        <p:spPr>
          <a:xfrm>
            <a:off x="1229127" y="2368610"/>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15" name="Rounded Rectangle 14"/>
          <p:cNvSpPr/>
          <p:nvPr/>
        </p:nvSpPr>
        <p:spPr>
          <a:xfrm>
            <a:off x="1048793" y="1192426"/>
            <a:ext cx="1641764" cy="2934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909533" y="1175106"/>
            <a:ext cx="2519589" cy="29520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0" idx="6"/>
            <a:endCxn id="7" idx="2"/>
          </p:cNvCxnSpPr>
          <p:nvPr/>
        </p:nvCxnSpPr>
        <p:spPr>
          <a:xfrm>
            <a:off x="2384887" y="2689496"/>
            <a:ext cx="1683937" cy="6753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0"/>
            <a:endCxn id="6" idx="2"/>
          </p:cNvCxnSpPr>
          <p:nvPr/>
        </p:nvCxnSpPr>
        <p:spPr>
          <a:xfrm>
            <a:off x="2384887" y="1737460"/>
            <a:ext cx="1677834" cy="2672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5561" y="790978"/>
            <a:ext cx="777970" cy="369332"/>
          </a:xfrm>
          <a:prstGeom prst="rect">
            <a:avLst/>
          </a:prstGeom>
          <a:noFill/>
        </p:spPr>
        <p:txBody>
          <a:bodyPr wrap="none" rtlCol="0">
            <a:spAutoFit/>
          </a:bodyPr>
          <a:lstStyle/>
          <a:p>
            <a:r>
              <a:rPr lang="en-US" dirty="0" smtClean="0"/>
              <a:t>USERS</a:t>
            </a:r>
            <a:endParaRPr lang="en-US" dirty="0"/>
          </a:p>
        </p:txBody>
      </p:sp>
      <p:sp>
        <p:nvSpPr>
          <p:cNvPr id="24" name="TextBox 23"/>
          <p:cNvSpPr txBox="1"/>
          <p:nvPr/>
        </p:nvSpPr>
        <p:spPr>
          <a:xfrm>
            <a:off x="1345535" y="811326"/>
            <a:ext cx="922945" cy="369332"/>
          </a:xfrm>
          <a:prstGeom prst="rect">
            <a:avLst/>
          </a:prstGeom>
          <a:noFill/>
        </p:spPr>
        <p:txBody>
          <a:bodyPr wrap="none" rtlCol="0">
            <a:spAutoFit/>
          </a:bodyPr>
          <a:lstStyle/>
          <a:p>
            <a:r>
              <a:rPr lang="en-US" dirty="0" smtClean="0"/>
              <a:t>CACHES</a:t>
            </a:r>
            <a:endParaRPr lang="en-US" dirty="0"/>
          </a:p>
        </p:txBody>
      </p:sp>
      <p:sp>
        <p:nvSpPr>
          <p:cNvPr id="25" name="TextBox 24"/>
          <p:cNvSpPr txBox="1"/>
          <p:nvPr/>
        </p:nvSpPr>
        <p:spPr>
          <a:xfrm>
            <a:off x="313132" y="4127171"/>
            <a:ext cx="684549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DTU0. Initialization : Each user randomly connects to caches.</a:t>
            </a:r>
            <a:endParaRPr lang="en-US" sz="2000" dirty="0">
              <a:latin typeface="Times New Roman" pitchFamily="18" charset="0"/>
              <a:cs typeface="Times New Roman" pitchFamily="18" charset="0"/>
            </a:endParaRPr>
          </a:p>
        </p:txBody>
      </p:sp>
      <p:sp>
        <p:nvSpPr>
          <p:cNvPr id="37" name="Cloud 36"/>
          <p:cNvSpPr/>
          <p:nvPr/>
        </p:nvSpPr>
        <p:spPr>
          <a:xfrm>
            <a:off x="7597824" y="2171523"/>
            <a:ext cx="1163782" cy="8429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822870" y="823094"/>
            <a:ext cx="851515" cy="369332"/>
          </a:xfrm>
          <a:prstGeom prst="rect">
            <a:avLst/>
          </a:prstGeom>
          <a:noFill/>
        </p:spPr>
        <p:txBody>
          <a:bodyPr wrap="none" rtlCol="0">
            <a:spAutoFit/>
          </a:bodyPr>
          <a:lstStyle/>
          <a:p>
            <a:r>
              <a:rPr lang="en-US" dirty="0" smtClean="0"/>
              <a:t>CLOUD</a:t>
            </a:r>
            <a:endParaRPr lang="en-US" dirty="0"/>
          </a:p>
        </p:txBody>
      </p:sp>
      <p:cxnSp>
        <p:nvCxnSpPr>
          <p:cNvPr id="84" name="Straight Arrow Connector 83"/>
          <p:cNvCxnSpPr>
            <a:stCxn id="37" idx="2"/>
            <a:endCxn id="6" idx="6"/>
          </p:cNvCxnSpPr>
          <p:nvPr/>
        </p:nvCxnSpPr>
        <p:spPr>
          <a:xfrm flipH="1" flipV="1">
            <a:off x="5065560" y="2004687"/>
            <a:ext cx="2535874" cy="588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7" idx="2"/>
            <a:endCxn id="7" idx="6"/>
          </p:cNvCxnSpPr>
          <p:nvPr/>
        </p:nvCxnSpPr>
        <p:spPr>
          <a:xfrm flipH="1">
            <a:off x="5065561" y="2592987"/>
            <a:ext cx="2535873" cy="7718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3307853" y="2989559"/>
            <a:ext cx="184666" cy="369332"/>
          </a:xfrm>
          <a:prstGeom prst="rect">
            <a:avLst/>
          </a:prstGeom>
          <a:noFill/>
        </p:spPr>
        <p:txBody>
          <a:bodyPr wrap="none" rtlCol="0">
            <a:spAutoFit/>
          </a:bodyPr>
          <a:lstStyle/>
          <a:p>
            <a:endParaRPr lang="en-US" dirty="0"/>
          </a:p>
        </p:txBody>
      </p:sp>
      <p:sp>
        <p:nvSpPr>
          <p:cNvPr id="33" name="타원 117"/>
          <p:cNvSpPr/>
          <p:nvPr/>
        </p:nvSpPr>
        <p:spPr>
          <a:xfrm>
            <a:off x="1251464" y="3258688"/>
            <a:ext cx="1155760" cy="64177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200" dirty="0">
              <a:solidFill>
                <a:schemeClr val="tx1"/>
              </a:solidFill>
              <a:latin typeface="Times New Roman" pitchFamily="18" charset="0"/>
              <a:cs typeface="Times New Roman" pitchFamily="18" charset="0"/>
            </a:endParaRPr>
          </a:p>
        </p:txBody>
      </p:sp>
      <p:sp>
        <p:nvSpPr>
          <p:cNvPr id="40" name="TextBox 39"/>
          <p:cNvSpPr txBox="1"/>
          <p:nvPr/>
        </p:nvSpPr>
        <p:spPr>
          <a:xfrm rot="1324744">
            <a:off x="2808520" y="2989559"/>
            <a:ext cx="840743" cy="369332"/>
          </a:xfrm>
          <a:prstGeom prst="rect">
            <a:avLst/>
          </a:prstGeom>
          <a:noFill/>
        </p:spPr>
        <p:txBody>
          <a:bodyPr wrap="none" rtlCol="0">
            <a:spAutoFit/>
          </a:bodyPr>
          <a:lstStyle/>
          <a:p>
            <a:r>
              <a:rPr lang="en-US" b="1" dirty="0">
                <a:solidFill>
                  <a:srgbClr val="FF0000"/>
                </a:solidFill>
              </a:rPr>
              <a:t>1</a:t>
            </a:r>
            <a:r>
              <a:rPr lang="en-US" b="1" dirty="0" smtClean="0">
                <a:solidFill>
                  <a:srgbClr val="FF0000"/>
                </a:solidFill>
              </a:rPr>
              <a:t>Mbps</a:t>
            </a:r>
            <a:endParaRPr lang="en-US" b="1" dirty="0">
              <a:solidFill>
                <a:srgbClr val="FF0000"/>
              </a:solidFill>
            </a:endParaRPr>
          </a:p>
        </p:txBody>
      </p:sp>
      <p:sp>
        <p:nvSpPr>
          <p:cNvPr id="45" name="TextBox 44"/>
          <p:cNvSpPr txBox="1"/>
          <p:nvPr/>
        </p:nvSpPr>
        <p:spPr>
          <a:xfrm>
            <a:off x="2887482" y="1308612"/>
            <a:ext cx="1018677" cy="369332"/>
          </a:xfrm>
          <a:prstGeom prst="rect">
            <a:avLst/>
          </a:prstGeom>
          <a:noFill/>
        </p:spPr>
        <p:txBody>
          <a:bodyPr wrap="none" rtlCol="0">
            <a:spAutoFit/>
          </a:bodyPr>
          <a:lstStyle/>
          <a:p>
            <a:r>
              <a:rPr lang="en-US" b="1" dirty="0" smtClean="0">
                <a:solidFill>
                  <a:srgbClr val="0000FF"/>
                </a:solidFill>
              </a:rPr>
              <a:t>.75Mbps</a:t>
            </a:r>
            <a:endParaRPr lang="en-US" b="1" dirty="0">
              <a:solidFill>
                <a:srgbClr val="0000FF"/>
              </a:solidFill>
            </a:endParaRPr>
          </a:p>
        </p:txBody>
      </p:sp>
      <p:grpSp>
        <p:nvGrpSpPr>
          <p:cNvPr id="51" name="Group 50"/>
          <p:cNvGrpSpPr/>
          <p:nvPr/>
        </p:nvGrpSpPr>
        <p:grpSpPr>
          <a:xfrm>
            <a:off x="5293043" y="1597880"/>
            <a:ext cx="3541895" cy="1945677"/>
            <a:chOff x="5293043" y="1489052"/>
            <a:chExt cx="3541895" cy="1945677"/>
          </a:xfrm>
        </p:grpSpPr>
        <p:sp>
          <p:nvSpPr>
            <p:cNvPr id="52" name="TextBox 51"/>
            <p:cNvSpPr txBox="1"/>
            <p:nvPr/>
          </p:nvSpPr>
          <p:spPr>
            <a:xfrm>
              <a:off x="7010400" y="1489052"/>
              <a:ext cx="1824538" cy="707886"/>
            </a:xfrm>
            <a:prstGeom prst="rect">
              <a:avLst/>
            </a:prstGeom>
            <a:noFill/>
          </p:spPr>
          <p:txBody>
            <a:bodyPr wrap="none" rtlCol="0">
              <a:spAutoFit/>
            </a:bodyPr>
            <a:lstStyle/>
            <a:p>
              <a:r>
                <a:rPr lang="en-US" sz="4000" b="1" dirty="0" smtClean="0">
                  <a:solidFill>
                    <a:srgbClr val="002060"/>
                  </a:solidFill>
                  <a:latin typeface="Times New Roman" pitchFamily="18" charset="0"/>
                  <a:cs typeface="Times New Roman" pitchFamily="18" charset="0"/>
                </a:rPr>
                <a:t>0 Mbps</a:t>
              </a:r>
              <a:endParaRPr lang="en-US" sz="4000" b="1" dirty="0">
                <a:solidFill>
                  <a:srgbClr val="002060"/>
                </a:solidFill>
                <a:latin typeface="Times New Roman" pitchFamily="18" charset="0"/>
                <a:cs typeface="Times New Roman" pitchFamily="18" charset="0"/>
              </a:endParaRPr>
            </a:p>
          </p:txBody>
        </p:sp>
        <p:sp>
          <p:nvSpPr>
            <p:cNvPr id="53" name="TextBox 52"/>
            <p:cNvSpPr txBox="1"/>
            <p:nvPr/>
          </p:nvSpPr>
          <p:spPr>
            <a:xfrm rot="958115">
              <a:off x="5293043" y="1627616"/>
              <a:ext cx="840743" cy="369332"/>
            </a:xfrm>
            <a:prstGeom prst="rect">
              <a:avLst/>
            </a:prstGeom>
            <a:noFill/>
          </p:spPr>
          <p:txBody>
            <a:bodyPr wrap="none" rtlCol="0">
              <a:spAutoFit/>
            </a:bodyPr>
            <a:lstStyle/>
            <a:p>
              <a:r>
                <a:rPr lang="en-US" b="1" dirty="0">
                  <a:solidFill>
                    <a:srgbClr val="0000FF"/>
                  </a:solidFill>
                </a:rPr>
                <a:t>0</a:t>
              </a:r>
              <a:r>
                <a:rPr lang="en-US" b="1" dirty="0" smtClean="0">
                  <a:solidFill>
                    <a:srgbClr val="0000FF"/>
                  </a:solidFill>
                </a:rPr>
                <a:t>Mbps</a:t>
              </a:r>
              <a:endParaRPr lang="en-US" b="1" dirty="0">
                <a:solidFill>
                  <a:srgbClr val="0000FF"/>
                </a:solidFill>
              </a:endParaRPr>
            </a:p>
          </p:txBody>
        </p:sp>
        <p:sp>
          <p:nvSpPr>
            <p:cNvPr id="55" name="TextBox 54"/>
            <p:cNvSpPr txBox="1"/>
            <p:nvPr/>
          </p:nvSpPr>
          <p:spPr>
            <a:xfrm rot="20540817">
              <a:off x="5294371" y="3065397"/>
              <a:ext cx="840743" cy="369332"/>
            </a:xfrm>
            <a:prstGeom prst="rect">
              <a:avLst/>
            </a:prstGeom>
            <a:noFill/>
          </p:spPr>
          <p:txBody>
            <a:bodyPr wrap="none" rtlCol="0">
              <a:spAutoFit/>
            </a:bodyPr>
            <a:lstStyle/>
            <a:p>
              <a:r>
                <a:rPr lang="en-US" b="1" dirty="0">
                  <a:solidFill>
                    <a:srgbClr val="FF0000"/>
                  </a:solidFill>
                </a:rPr>
                <a:t>0</a:t>
              </a:r>
              <a:r>
                <a:rPr lang="en-US" b="1" dirty="0" smtClean="0">
                  <a:solidFill>
                    <a:srgbClr val="FF0000"/>
                  </a:solidFill>
                </a:rPr>
                <a:t>Mbps</a:t>
              </a:r>
              <a:endParaRPr lang="en-US" b="1" dirty="0">
                <a:solidFill>
                  <a:srgbClr val="FF0000"/>
                </a:solidFill>
              </a:endParaRPr>
            </a:p>
          </p:txBody>
        </p:sp>
      </p:grpSp>
      <p:sp>
        <p:nvSpPr>
          <p:cNvPr id="34" name="TextBox 33"/>
          <p:cNvSpPr txBox="1"/>
          <p:nvPr/>
        </p:nvSpPr>
        <p:spPr>
          <a:xfrm>
            <a:off x="368267" y="4527281"/>
            <a:ext cx="7270901"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DTU1. Wait for T. During the period, distributed resource allocation will run.</a:t>
            </a:r>
            <a:endParaRPr lang="en-US" dirty="0">
              <a:latin typeface="Times New Roman" pitchFamily="18" charset="0"/>
              <a:cs typeface="Times New Roman" pitchFamily="18" charset="0"/>
            </a:endParaRPr>
          </a:p>
        </p:txBody>
      </p:sp>
      <p:sp>
        <p:nvSpPr>
          <p:cNvPr id="36" name="TextBox 35"/>
          <p:cNvSpPr txBox="1"/>
          <p:nvPr/>
        </p:nvSpPr>
        <p:spPr>
          <a:xfrm>
            <a:off x="7417451" y="3488835"/>
            <a:ext cx="936475" cy="584775"/>
          </a:xfrm>
          <a:prstGeom prst="rect">
            <a:avLst/>
          </a:prstGeom>
          <a:solidFill>
            <a:schemeClr val="accent3">
              <a:lumMod val="40000"/>
              <a:lumOff val="60000"/>
            </a:schemeClr>
          </a:solidFill>
          <a:ln>
            <a:solidFill>
              <a:schemeClr val="tx1"/>
            </a:solidFill>
          </a:ln>
        </p:spPr>
        <p:txBody>
          <a:bodyPr wrap="none" rtlCol="0">
            <a:spAutoFit/>
          </a:bodyPr>
          <a:lstStyle/>
          <a:p>
            <a:r>
              <a:rPr lang="en-US" sz="3200" dirty="0" smtClean="0"/>
              <a:t>t=3T</a:t>
            </a:r>
            <a:endParaRPr lang="en-US" sz="3200" dirty="0"/>
          </a:p>
        </p:txBody>
      </p:sp>
      <p:sp>
        <p:nvSpPr>
          <p:cNvPr id="38" name="Pie 37"/>
          <p:cNvSpPr/>
          <p:nvPr/>
        </p:nvSpPr>
        <p:spPr>
          <a:xfrm>
            <a:off x="1327052" y="1358355"/>
            <a:ext cx="1057835" cy="754533"/>
          </a:xfrm>
          <a:prstGeom prst="pie">
            <a:avLst>
              <a:gd name="adj1" fmla="val 16366024"/>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e 42"/>
          <p:cNvSpPr/>
          <p:nvPr/>
        </p:nvSpPr>
        <p:spPr>
          <a:xfrm>
            <a:off x="1234016" y="2386131"/>
            <a:ext cx="1150871" cy="606727"/>
          </a:xfrm>
          <a:prstGeom prst="pie">
            <a:avLst>
              <a:gd name="adj1" fmla="val 10700339"/>
              <a:gd name="adj2" fmla="val 1061611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e 11"/>
          <p:cNvSpPr/>
          <p:nvPr/>
        </p:nvSpPr>
        <p:spPr>
          <a:xfrm>
            <a:off x="1327052" y="1358355"/>
            <a:ext cx="1057835" cy="758210"/>
          </a:xfrm>
          <a:prstGeom prst="pie">
            <a:avLst>
              <a:gd name="adj1" fmla="val 16356155"/>
              <a:gd name="adj2" fmla="val 1087030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368267" y="4876938"/>
            <a:ext cx="8152745"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DTU2. Randomly adds a cache and wait for another T. Resource might be reallocated.</a:t>
            </a:r>
            <a:endParaRPr lang="en-US" dirty="0">
              <a:latin typeface="Times New Roman" pitchFamily="18" charset="0"/>
              <a:cs typeface="Times New Roman" pitchFamily="18" charset="0"/>
            </a:endParaRPr>
          </a:p>
        </p:txBody>
      </p:sp>
      <p:cxnSp>
        <p:nvCxnSpPr>
          <p:cNvPr id="49" name="Straight Arrow Connector 48"/>
          <p:cNvCxnSpPr>
            <a:stCxn id="33" idx="6"/>
            <a:endCxn id="6" idx="2"/>
          </p:cNvCxnSpPr>
          <p:nvPr/>
        </p:nvCxnSpPr>
        <p:spPr>
          <a:xfrm flipV="1">
            <a:off x="2407224" y="2004687"/>
            <a:ext cx="1655497" cy="157488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Pie 59"/>
          <p:cNvSpPr/>
          <p:nvPr/>
        </p:nvSpPr>
        <p:spPr>
          <a:xfrm>
            <a:off x="1280533" y="3270055"/>
            <a:ext cx="1150871" cy="655088"/>
          </a:xfrm>
          <a:prstGeom prst="pie">
            <a:avLst>
              <a:gd name="adj1" fmla="val 5631839"/>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rot="19044904">
            <a:off x="2694075" y="2404502"/>
            <a:ext cx="1018677" cy="369332"/>
          </a:xfrm>
          <a:prstGeom prst="rect">
            <a:avLst/>
          </a:prstGeom>
          <a:noFill/>
        </p:spPr>
        <p:txBody>
          <a:bodyPr wrap="none" rtlCol="0">
            <a:spAutoFit/>
          </a:bodyPr>
          <a:lstStyle/>
          <a:p>
            <a:r>
              <a:rPr lang="en-US" b="1" dirty="0" smtClean="0">
                <a:solidFill>
                  <a:srgbClr val="153CFF"/>
                </a:solidFill>
              </a:rPr>
              <a:t>.25Mbps</a:t>
            </a:r>
            <a:endParaRPr lang="en-US" b="1" dirty="0">
              <a:solidFill>
                <a:srgbClr val="153CFF"/>
              </a:solidFill>
            </a:endParaRPr>
          </a:p>
        </p:txBody>
      </p:sp>
      <p:sp>
        <p:nvSpPr>
          <p:cNvPr id="62" name="TextBox 61"/>
          <p:cNvSpPr txBox="1"/>
          <p:nvPr/>
        </p:nvSpPr>
        <p:spPr>
          <a:xfrm>
            <a:off x="384475" y="5153534"/>
            <a:ext cx="7825604" cy="369332"/>
          </a:xfrm>
          <a:prstGeom prst="rect">
            <a:avLst/>
          </a:prstGeom>
          <a:noFill/>
        </p:spPr>
        <p:txBody>
          <a:bodyPr wrap="none" rtlCol="0">
            <a:spAutoFit/>
          </a:bodyPr>
          <a:lstStyle/>
          <a:p>
            <a:r>
              <a:rPr lang="en-US" dirty="0" smtClean="0">
                <a:latin typeface="Times New Roman" pitchFamily="18" charset="0"/>
                <a:cs typeface="Times New Roman" pitchFamily="18" charset="0"/>
              </a:rPr>
              <a:t>DTU3. </a:t>
            </a:r>
            <a:r>
              <a:rPr lang="en-US" dirty="0">
                <a:latin typeface="Times New Roman" pitchFamily="18" charset="0"/>
                <a:cs typeface="Times New Roman" pitchFamily="18" charset="0"/>
              </a:rPr>
              <a:t>Drop one of connected neighbors with exponentially weighted probability</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158698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008" y="3106088"/>
            <a:ext cx="7038257" cy="352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Distributed Topology Update Performance</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31</a:t>
            </a:fld>
            <a:r>
              <a:rPr lang="en-US" smtClean="0"/>
              <a:t>/25</a:t>
            </a:r>
            <a:endParaRPr lang="en-US" dirty="0"/>
          </a:p>
        </p:txBody>
      </p:sp>
      <p:cxnSp>
        <p:nvCxnSpPr>
          <p:cNvPr id="14" name="Straight Arrow Connector 13"/>
          <p:cNvCxnSpPr/>
          <p:nvPr/>
        </p:nvCxnSpPr>
        <p:spPr>
          <a:xfrm flipH="1" flipV="1">
            <a:off x="1917260" y="3383961"/>
            <a:ext cx="1694897" cy="53300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5" name="Rectangle 5"/>
          <p:cNvSpPr>
            <a:spLocks/>
          </p:cNvSpPr>
          <p:nvPr/>
        </p:nvSpPr>
        <p:spPr bwMode="auto">
          <a:xfrm>
            <a:off x="2487309" y="3916970"/>
            <a:ext cx="3565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b="1" dirty="0" smtClean="0">
                <a:solidFill>
                  <a:srgbClr val="FF0000"/>
                </a:solidFill>
                <a:ea typeface="Gill Sans" charset="0"/>
                <a:cs typeface="Gill Sans" charset="0"/>
              </a:rPr>
              <a:t>Cloud traffic = 6Mbps @ t=0</a:t>
            </a:r>
            <a:endParaRPr lang="en-US" sz="2400" b="1" dirty="0">
              <a:solidFill>
                <a:srgbClr val="FF0000"/>
              </a:solidFill>
              <a:ea typeface="Gill Sans" charset="0"/>
              <a:cs typeface="Gill Sans" charset="0"/>
            </a:endParaRPr>
          </a:p>
        </p:txBody>
      </p:sp>
      <p:sp>
        <p:nvSpPr>
          <p:cNvPr id="20" name="Rectangle 5"/>
          <p:cNvSpPr>
            <a:spLocks/>
          </p:cNvSpPr>
          <p:nvPr/>
        </p:nvSpPr>
        <p:spPr bwMode="auto">
          <a:xfrm>
            <a:off x="4269849" y="5196913"/>
            <a:ext cx="3873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b="1" dirty="0" smtClean="0">
                <a:solidFill>
                  <a:srgbClr val="FF0000"/>
                </a:solidFill>
                <a:ea typeface="Gill Sans" charset="0"/>
                <a:cs typeface="Gill Sans" charset="0"/>
              </a:rPr>
              <a:t>Cloud traffic = 0Mbps @ t=500</a:t>
            </a:r>
            <a:endParaRPr lang="en-US" sz="2400" b="1" dirty="0">
              <a:solidFill>
                <a:srgbClr val="FF0000"/>
              </a:solidFill>
              <a:ea typeface="Gill Sans" charset="0"/>
              <a:cs typeface="Gill Sans" charset="0"/>
            </a:endParaRPr>
          </a:p>
        </p:txBody>
      </p:sp>
      <p:cxnSp>
        <p:nvCxnSpPr>
          <p:cNvPr id="21" name="Straight Arrow Connector 20"/>
          <p:cNvCxnSpPr/>
          <p:nvPr/>
        </p:nvCxnSpPr>
        <p:spPr>
          <a:xfrm flipH="1">
            <a:off x="5010411" y="5591300"/>
            <a:ext cx="652519" cy="53706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3"/>
          <a:stretch>
            <a:fillRect/>
          </a:stretch>
        </p:blipFill>
        <p:spPr>
          <a:xfrm>
            <a:off x="540933" y="1383835"/>
            <a:ext cx="3356754" cy="1237613"/>
          </a:xfrm>
          <a:prstGeom prst="rect">
            <a:avLst/>
          </a:prstGeom>
          <a:ln>
            <a:solidFill>
              <a:schemeClr val="tx1"/>
            </a:solidFill>
          </a:ln>
        </p:spPr>
      </p:pic>
      <p:graphicFrame>
        <p:nvGraphicFramePr>
          <p:cNvPr id="27" name="Table 26"/>
          <p:cNvGraphicFramePr>
            <a:graphicFrameLocks noGrp="1"/>
          </p:cNvGraphicFramePr>
          <p:nvPr>
            <p:extLst>
              <p:ext uri="{D42A27DB-BD31-4B8C-83A1-F6EECF244321}">
                <p14:modId xmlns:p14="http://schemas.microsoft.com/office/powerpoint/2010/main" val="1661430454"/>
              </p:ext>
            </p:extLst>
          </p:nvPr>
        </p:nvGraphicFramePr>
        <p:xfrm>
          <a:off x="4526848" y="1093805"/>
          <a:ext cx="4136502" cy="1737360"/>
        </p:xfrm>
        <a:graphic>
          <a:graphicData uri="http://schemas.openxmlformats.org/drawingml/2006/table">
            <a:tbl>
              <a:tblPr firstRow="1" bandRow="1">
                <a:tableStyleId>{5940675A-B579-460E-94D1-54222C63F5DA}</a:tableStyleId>
              </a:tblPr>
              <a:tblGrid>
                <a:gridCol w="1378834"/>
                <a:gridCol w="1378834"/>
                <a:gridCol w="1378834"/>
              </a:tblGrid>
              <a:tr h="5590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tc>
                <a:tc>
                  <a:txBody>
                    <a:bodyPr/>
                    <a:lstStyle/>
                    <a:p>
                      <a:pPr algn="ctr"/>
                      <a:r>
                        <a:rPr lang="en-US" sz="1600" dirty="0" err="1" smtClean="0"/>
                        <a:t>wo</a:t>
                      </a:r>
                      <a:r>
                        <a:rPr lang="en-US" sz="1600" dirty="0" smtClean="0"/>
                        <a:t>/Topology</a:t>
                      </a:r>
                      <a:br>
                        <a:rPr lang="en-US" sz="1600" dirty="0" smtClean="0"/>
                      </a:br>
                      <a:r>
                        <a:rPr lang="en-US" sz="1600" dirty="0" smtClean="0"/>
                        <a:t>Optimization</a:t>
                      </a:r>
                      <a:endParaRPr lang="en-US" sz="1600" dirty="0"/>
                    </a:p>
                  </a:txBody>
                  <a:tcPr anchor="ctr"/>
                </a:tc>
                <a:tc>
                  <a:txBody>
                    <a:bodyPr/>
                    <a:lstStyle/>
                    <a:p>
                      <a:pPr algn="ctr"/>
                      <a:r>
                        <a:rPr lang="en-US" sz="1600" dirty="0" smtClean="0"/>
                        <a:t>w/Topology</a:t>
                      </a:r>
                    </a:p>
                    <a:p>
                      <a:pPr algn="ctr"/>
                      <a:r>
                        <a:rPr lang="en-US" sz="1600" dirty="0" smtClean="0"/>
                        <a:t>Optimization</a:t>
                      </a:r>
                      <a:endParaRPr lang="en-US" sz="1600" dirty="0"/>
                    </a:p>
                  </a:txBody>
                  <a:tcPr anchor="ctr"/>
                </a:tc>
              </a:tr>
              <a:tr h="536978">
                <a:tc>
                  <a:txBody>
                    <a:bodyPr/>
                    <a:lstStyle/>
                    <a:p>
                      <a:pPr algn="ctr"/>
                      <a:r>
                        <a:rPr lang="en-US" sz="1600" dirty="0" err="1" smtClean="0"/>
                        <a:t>wo</a:t>
                      </a:r>
                      <a:r>
                        <a:rPr lang="en-US" sz="1600" dirty="0" smtClean="0"/>
                        <a:t>/Fractional</a:t>
                      </a:r>
                      <a:r>
                        <a:rPr lang="en-US" sz="1600" baseline="0" dirty="0" smtClean="0"/>
                        <a:t/>
                      </a:r>
                      <a:br>
                        <a:rPr lang="en-US" sz="1600" baseline="0" dirty="0" smtClean="0"/>
                      </a:br>
                      <a:r>
                        <a:rPr lang="en-US" sz="1600" baseline="0" dirty="0" smtClean="0"/>
                        <a:t>Storage</a:t>
                      </a:r>
                      <a:endParaRPr lang="en-US" sz="1600" dirty="0"/>
                    </a:p>
                  </a:txBody>
                  <a:tcPr anchor="ctr"/>
                </a:tc>
                <a:tc>
                  <a:txBody>
                    <a:bodyPr/>
                    <a:lstStyle/>
                    <a:p>
                      <a:pPr algn="ctr"/>
                      <a:r>
                        <a:rPr lang="en-US" sz="1600" dirty="0" smtClean="0"/>
                        <a:t>1Mbps</a:t>
                      </a:r>
                      <a:endParaRPr lang="en-US" sz="1600" dirty="0"/>
                    </a:p>
                  </a:txBody>
                  <a:tcPr anchor="ctr"/>
                </a:tc>
                <a:tc>
                  <a:txBody>
                    <a:bodyPr/>
                    <a:lstStyle/>
                    <a:p>
                      <a:pPr algn="ctr"/>
                      <a:r>
                        <a:rPr lang="en-US" sz="1600" dirty="0" smtClean="0"/>
                        <a:t>1Mbps</a:t>
                      </a:r>
                      <a:endParaRPr lang="en-US" sz="1600" dirty="0"/>
                    </a:p>
                  </a:txBody>
                  <a:tcPr anchor="ctr"/>
                </a:tc>
              </a:tr>
              <a:tr h="565561">
                <a:tc>
                  <a:txBody>
                    <a:bodyPr/>
                    <a:lstStyle/>
                    <a:p>
                      <a:pPr algn="ctr"/>
                      <a:r>
                        <a:rPr lang="en-US" sz="1600" dirty="0" smtClean="0"/>
                        <a:t>w/Fractional</a:t>
                      </a:r>
                      <a:br>
                        <a:rPr lang="en-US" sz="1600" dirty="0" smtClean="0"/>
                      </a:br>
                      <a:r>
                        <a:rPr lang="en-US" sz="1600" dirty="0" smtClean="0"/>
                        <a:t>Storage</a:t>
                      </a:r>
                      <a:endParaRPr lang="en-US" sz="1600" dirty="0"/>
                    </a:p>
                  </a:txBody>
                  <a:tcPr anchor="ctr"/>
                </a:tc>
                <a:tc>
                  <a:txBody>
                    <a:bodyPr/>
                    <a:lstStyle/>
                    <a:p>
                      <a:pPr algn="ctr"/>
                      <a:r>
                        <a:rPr lang="en-US" sz="1600" b="0" dirty="0" smtClean="0"/>
                        <a:t>.5Mbps</a:t>
                      </a:r>
                      <a:endParaRPr lang="en-US" sz="1600" b="0" dirty="0"/>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mn-lt"/>
                          <a:ea typeface="+mn-ea"/>
                          <a:cs typeface="+mn-cs"/>
                        </a:rPr>
                        <a:t>0Mbps</a:t>
                      </a:r>
                    </a:p>
                  </a:txBody>
                  <a:tcPr anchor="ctr">
                    <a:solidFill>
                      <a:schemeClr val="accent2">
                        <a:lumMod val="60000"/>
                        <a:lumOff val="40000"/>
                      </a:schemeClr>
                    </a:solidFill>
                  </a:tcPr>
                </a:tc>
              </a:tr>
            </a:tbl>
          </a:graphicData>
        </a:graphic>
      </p:graphicFrame>
      <p:sp>
        <p:nvSpPr>
          <p:cNvPr id="8" name="Oval 7"/>
          <p:cNvSpPr/>
          <p:nvPr/>
        </p:nvSpPr>
        <p:spPr>
          <a:xfrm>
            <a:off x="2836258" y="5565122"/>
            <a:ext cx="1286907" cy="562119"/>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2526329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Simulator</a:t>
            </a:r>
            <a:endParaRPr lang="en-US" dirty="0"/>
          </a:p>
        </p:txBody>
      </p:sp>
      <p:sp>
        <p:nvSpPr>
          <p:cNvPr id="3" name="Content Placeholder 2"/>
          <p:cNvSpPr>
            <a:spLocks noGrp="1"/>
          </p:cNvSpPr>
          <p:nvPr>
            <p:ph idx="1"/>
          </p:nvPr>
        </p:nvSpPr>
        <p:spPr/>
        <p:txBody>
          <a:bodyPr>
            <a:normAutofit/>
          </a:bodyPr>
          <a:lstStyle/>
          <a:p>
            <a:r>
              <a:rPr lang="en-US" sz="1600" dirty="0"/>
              <a:t>Users </a:t>
            </a:r>
            <a:r>
              <a:rPr lang="en-US" sz="1600" dirty="0" smtClean="0"/>
              <a:t>are visualized as circles at the bottom of the simulator.</a:t>
            </a:r>
          </a:p>
          <a:p>
            <a:pPr lvl="1"/>
            <a:r>
              <a:rPr lang="en-US" sz="1600" dirty="0" smtClean="0"/>
              <a:t>Each color of a circle represents the movie it is watching.</a:t>
            </a:r>
          </a:p>
          <a:p>
            <a:r>
              <a:rPr lang="en-US" sz="1600" dirty="0" smtClean="0"/>
              <a:t>Caches are visualized on the top of the simulator.</a:t>
            </a:r>
          </a:p>
          <a:p>
            <a:pPr lvl="1"/>
            <a:r>
              <a:rPr lang="en-US" sz="1600" dirty="0" smtClean="0"/>
              <a:t>The big box represents the total storage. Each colored fragment represents the stored fraction of the movie.</a:t>
            </a:r>
          </a:p>
          <a:p>
            <a:r>
              <a:rPr lang="en-US" sz="1600" dirty="0" smtClean="0"/>
              <a:t>Between users and caches, the topology is visualized. The thickness of each link denotes upload bandwidth of it.</a:t>
            </a:r>
          </a:p>
          <a:p>
            <a:r>
              <a:rPr lang="en-US" sz="1600" dirty="0" smtClean="0"/>
              <a:t>The red bar represents the relative cloud(server) load(= server load / total demand).</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32</a:t>
            </a:fld>
            <a:r>
              <a:rPr lang="en-US" smtClean="0"/>
              <a:t>/25</a:t>
            </a:r>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499" t="7926" r="10272" b="12549"/>
          <a:stretch/>
        </p:blipFill>
        <p:spPr bwMode="auto">
          <a:xfrm>
            <a:off x="1843851" y="3368237"/>
            <a:ext cx="5614224" cy="32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60258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33</a:t>
            </a:fld>
            <a:r>
              <a:rPr lang="en-US" smtClean="0"/>
              <a:t>/25</a:t>
            </a:r>
            <a:endParaRPr lang="en-US" dirty="0"/>
          </a:p>
        </p:txBody>
      </p:sp>
      <p:sp>
        <p:nvSpPr>
          <p:cNvPr id="6" name="Rectangle 1"/>
          <p:cNvSpPr>
            <a:spLocks/>
          </p:cNvSpPr>
          <p:nvPr/>
        </p:nvSpPr>
        <p:spPr bwMode="auto">
          <a:xfrm>
            <a:off x="632891" y="956593"/>
            <a:ext cx="3291409" cy="580430"/>
          </a:xfrm>
          <a:prstGeom prst="rect">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r>
              <a:rPr lang="en-US" dirty="0" smtClean="0">
                <a:solidFill>
                  <a:schemeClr val="tx1"/>
                </a:solidFill>
                <a:ea typeface="ＭＳ Ｐゴシック" charset="0"/>
                <a:cs typeface="Arial" charset="0"/>
              </a:rPr>
              <a:t>-</a:t>
            </a:r>
            <a:r>
              <a:rPr lang="en-US" dirty="0" smtClean="0">
                <a:latin typeface="Arial"/>
                <a:ea typeface="ＭＳ Ｐゴシック" charset="0"/>
                <a:cs typeface="Arial" charset="0"/>
              </a:rPr>
              <a:t>Small</a:t>
            </a:r>
            <a:r>
              <a:rPr lang="en-US" dirty="0" smtClean="0">
                <a:solidFill>
                  <a:schemeClr val="tx1"/>
                </a:solidFill>
                <a:ea typeface="ＭＳ Ｐゴシック" charset="0"/>
                <a:cs typeface="Arial" charset="0"/>
              </a:rPr>
              <a:t> </a:t>
            </a:r>
            <a:r>
              <a:rPr lang="en-US" dirty="0">
                <a:solidFill>
                  <a:schemeClr val="tx1"/>
                </a:solidFill>
                <a:ea typeface="ＭＳ Ｐゴシック" charset="0"/>
                <a:cs typeface="Arial" charset="0"/>
              </a:rPr>
              <a:t>setting</a:t>
            </a:r>
          </a:p>
          <a:p>
            <a:r>
              <a:rPr lang="en-US" dirty="0" smtClean="0">
                <a:solidFill>
                  <a:schemeClr val="tx1"/>
                </a:solidFill>
                <a:ea typeface="ＭＳ Ｐゴシック" charset="0"/>
                <a:cs typeface="Arial" charset="0"/>
              </a:rPr>
              <a:t>-</a:t>
            </a:r>
            <a:r>
              <a:rPr lang="en-US" dirty="0" smtClean="0">
                <a:ea typeface="ＭＳ Ｐゴシック" charset="0"/>
                <a:cs typeface="Arial" charset="0"/>
              </a:rPr>
              <a:t>100</a:t>
            </a:r>
            <a:r>
              <a:rPr lang="en-US" dirty="0" smtClean="0">
                <a:solidFill>
                  <a:schemeClr val="tx1"/>
                </a:solidFill>
                <a:ea typeface="ＭＳ Ｐゴシック" charset="0"/>
                <a:cs typeface="Arial" charset="0"/>
              </a:rPr>
              <a:t> </a:t>
            </a:r>
            <a:r>
              <a:rPr lang="en-US" dirty="0">
                <a:solidFill>
                  <a:schemeClr val="tx1"/>
                </a:solidFill>
                <a:ea typeface="ＭＳ Ｐゴシック" charset="0"/>
                <a:cs typeface="Arial" charset="0"/>
              </a:rPr>
              <a:t>users, </a:t>
            </a:r>
            <a:r>
              <a:rPr lang="en-US" dirty="0" smtClean="0">
                <a:solidFill>
                  <a:schemeClr val="tx1"/>
                </a:solidFill>
                <a:ea typeface="ＭＳ Ｐゴシック" charset="0"/>
                <a:cs typeface="Arial" charset="0"/>
              </a:rPr>
              <a:t>50 </a:t>
            </a:r>
            <a:r>
              <a:rPr lang="en-US" dirty="0">
                <a:solidFill>
                  <a:schemeClr val="tx1"/>
                </a:solidFill>
                <a:ea typeface="ＭＳ Ｐゴシック" charset="0"/>
                <a:cs typeface="Arial" charset="0"/>
              </a:rPr>
              <a:t>caches, </a:t>
            </a:r>
            <a:r>
              <a:rPr lang="en-US" dirty="0" smtClean="0">
                <a:solidFill>
                  <a:schemeClr val="tx1"/>
                </a:solidFill>
                <a:ea typeface="ＭＳ Ｐゴシック" charset="0"/>
                <a:cs typeface="Arial" charset="0"/>
              </a:rPr>
              <a:t>10 movies.</a:t>
            </a:r>
            <a:endParaRPr lang="en-US" dirty="0">
              <a:solidFill>
                <a:schemeClr val="tx1"/>
              </a:solidFill>
              <a:ea typeface="ＭＳ Ｐゴシック" charset="0"/>
              <a:cs typeface="Arial" charset="0"/>
            </a:endParaRPr>
          </a:p>
        </p:txBody>
      </p:sp>
      <p:pic>
        <p:nvPicPr>
          <p:cNvPr id="9" name="resul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875" t="14233" r="3500" b="17934"/>
          <a:stretch/>
        </p:blipFill>
        <p:spPr>
          <a:xfrm>
            <a:off x="409574" y="1603698"/>
            <a:ext cx="8486775" cy="4871815"/>
          </a:xfrm>
          <a:prstGeom prst="rect">
            <a:avLst/>
          </a:prstGeom>
        </p:spPr>
      </p:pic>
    </p:spTree>
    <p:extLst>
      <p:ext uri="{BB962C8B-B14F-4D97-AF65-F5344CB8AC3E}">
        <p14:creationId xmlns:p14="http://schemas.microsoft.com/office/powerpoint/2010/main" val="3334703913"/>
      </p:ext>
    </p:extLst>
  </p:cSld>
  <p:clrMapOvr>
    <a:masterClrMapping/>
  </p:clrMapOvr>
  <p:timing>
    <p:tnLst>
      <p:par>
        <p:cTn xmlns:p14="http://schemas.microsoft.com/office/powerpoint/2010/main" id="1" dur="indefinite" restart="never" nodeType="tmRoot">
          <p:childTnLst>
            <p:video fullScrn="1">
              <p:cMediaNode vol="80000">
                <p:cTn id="2" fill="hold" display="0">
                  <p:stCondLst>
                    <p:cond delay="indefinite"/>
                  </p:stCondLst>
                </p:cTn>
                <p:tgtEl>
                  <p:spTgt spid="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 - Scalability</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34</a:t>
            </a:fld>
            <a:r>
              <a:rPr lang="en-US" smtClean="0"/>
              <a:t>/25</a:t>
            </a:r>
            <a:endParaRPr lang="en-US" dirty="0"/>
          </a:p>
        </p:txBody>
      </p:sp>
      <p:sp>
        <p:nvSpPr>
          <p:cNvPr id="6" name="Rectangle 1"/>
          <p:cNvSpPr>
            <a:spLocks/>
          </p:cNvSpPr>
          <p:nvPr/>
        </p:nvSpPr>
        <p:spPr bwMode="auto">
          <a:xfrm>
            <a:off x="632891" y="956593"/>
            <a:ext cx="7875984" cy="580430"/>
          </a:xfrm>
          <a:prstGeom prst="rect">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r>
              <a:rPr lang="en-US" dirty="0">
                <a:solidFill>
                  <a:schemeClr val="tx1"/>
                </a:solidFill>
                <a:ea typeface="ＭＳ Ｐゴシック" charset="0"/>
                <a:cs typeface="Arial" charset="0"/>
              </a:rPr>
              <a:t>-</a:t>
            </a:r>
            <a:r>
              <a:rPr lang="ja-JP" altLang="en-US" dirty="0">
                <a:solidFill>
                  <a:schemeClr val="tx1"/>
                </a:solidFill>
                <a:latin typeface="Arial"/>
                <a:ea typeface="ＭＳ Ｐゴシック" charset="0"/>
                <a:cs typeface="Arial" charset="0"/>
              </a:rPr>
              <a:t>‘</a:t>
            </a:r>
            <a:r>
              <a:rPr lang="en-US" dirty="0">
                <a:solidFill>
                  <a:schemeClr val="tx1"/>
                </a:solidFill>
                <a:ea typeface="ＭＳ Ｐゴシック" charset="0"/>
                <a:cs typeface="Arial" charset="0"/>
              </a:rPr>
              <a:t>X-Large</a:t>
            </a:r>
            <a:r>
              <a:rPr lang="ja-JP" altLang="en-US" dirty="0" smtClean="0">
                <a:solidFill>
                  <a:schemeClr val="tx1"/>
                </a:solidFill>
                <a:latin typeface="Arial"/>
                <a:ea typeface="ＭＳ Ｐゴシック" charset="0"/>
                <a:cs typeface="Arial" charset="0"/>
              </a:rPr>
              <a:t>’</a:t>
            </a:r>
            <a:r>
              <a:rPr lang="en-US" dirty="0" smtClean="0">
                <a:solidFill>
                  <a:schemeClr val="tx1"/>
                </a:solidFill>
                <a:ea typeface="ＭＳ Ｐゴシック" charset="0"/>
                <a:cs typeface="Arial" charset="0"/>
              </a:rPr>
              <a:t> </a:t>
            </a:r>
            <a:r>
              <a:rPr lang="en-US" dirty="0">
                <a:solidFill>
                  <a:schemeClr val="tx1"/>
                </a:solidFill>
                <a:ea typeface="ＭＳ Ｐゴシック" charset="0"/>
                <a:cs typeface="Arial" charset="0"/>
              </a:rPr>
              <a:t>setting</a:t>
            </a:r>
          </a:p>
          <a:p>
            <a:r>
              <a:rPr lang="en-US" dirty="0">
                <a:solidFill>
                  <a:schemeClr val="tx1"/>
                </a:solidFill>
                <a:ea typeface="ＭＳ Ｐゴシック" charset="0"/>
                <a:cs typeface="Arial" charset="0"/>
              </a:rPr>
              <a:t>-10000 users, 5000 caches, 1000 </a:t>
            </a:r>
            <a:r>
              <a:rPr lang="en-US" dirty="0" smtClean="0">
                <a:solidFill>
                  <a:schemeClr val="tx1"/>
                </a:solidFill>
                <a:ea typeface="ＭＳ Ｐゴシック" charset="0"/>
                <a:cs typeface="Arial" charset="0"/>
              </a:rPr>
              <a:t>movies. </a:t>
            </a:r>
            <a:r>
              <a:rPr lang="en-US" dirty="0" smtClean="0">
                <a:ea typeface="ＭＳ Ｐゴシック" charset="0"/>
                <a:cs typeface="Arial" charset="0"/>
              </a:rPr>
              <a:t>Streaming</a:t>
            </a:r>
            <a:r>
              <a:rPr lang="en-US" dirty="0" smtClean="0">
                <a:solidFill>
                  <a:schemeClr val="tx1"/>
                </a:solidFill>
                <a:ea typeface="ＭＳ Ｐゴシック" charset="0"/>
                <a:cs typeface="Arial" charset="0"/>
              </a:rPr>
              <a:t> rates are 250Kbps.</a:t>
            </a:r>
            <a:endParaRPr lang="en-US" dirty="0">
              <a:solidFill>
                <a:schemeClr val="tx1"/>
              </a:solidFill>
              <a:ea typeface="ＭＳ Ｐゴシック" charset="0"/>
              <a:cs typeface="Arial" charset="0"/>
            </a:endParaRPr>
          </a:p>
        </p:txBody>
      </p:sp>
      <p:grpSp>
        <p:nvGrpSpPr>
          <p:cNvPr id="35" name="Group 34"/>
          <p:cNvGrpSpPr/>
          <p:nvPr/>
        </p:nvGrpSpPr>
        <p:grpSpPr>
          <a:xfrm>
            <a:off x="2764880" y="1644179"/>
            <a:ext cx="2196610" cy="1080493"/>
            <a:chOff x="4159956" y="1644179"/>
            <a:chExt cx="2196610" cy="1080493"/>
          </a:xfrm>
        </p:grpSpPr>
        <p:sp>
          <p:nvSpPr>
            <p:cNvPr id="8" name="AutoShape 3"/>
            <p:cNvSpPr>
              <a:spLocks/>
            </p:cNvSpPr>
            <p:nvPr/>
          </p:nvSpPr>
          <p:spPr bwMode="auto">
            <a:xfrm>
              <a:off x="4159956" y="1644179"/>
              <a:ext cx="1268016" cy="1080493"/>
            </a:xfrm>
            <a:prstGeom prst="roundRect">
              <a:avLst>
                <a:gd name="adj" fmla="val 10560"/>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733" y="1882533"/>
              <a:ext cx="830461" cy="61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 name="Rectangle 21"/>
            <p:cNvSpPr>
              <a:spLocks/>
            </p:cNvSpPr>
            <p:nvPr/>
          </p:nvSpPr>
          <p:spPr bwMode="auto">
            <a:xfrm>
              <a:off x="5535127" y="2428399"/>
              <a:ext cx="8214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rgbClr val="D90B00"/>
                  </a:solidFill>
                  <a:latin typeface="Arial Bold" charset="0"/>
                  <a:ea typeface="ＭＳ Ｐゴシック" charset="0"/>
                  <a:cs typeface="Arial Bold" charset="0"/>
                  <a:sym typeface="Arial Bold" charset="0"/>
                </a:rPr>
                <a:t>x 10000</a:t>
              </a:r>
            </a:p>
          </p:txBody>
        </p:sp>
      </p:grpSp>
      <p:grpSp>
        <p:nvGrpSpPr>
          <p:cNvPr id="3" name="Group 2"/>
          <p:cNvGrpSpPr/>
          <p:nvPr/>
        </p:nvGrpSpPr>
        <p:grpSpPr>
          <a:xfrm>
            <a:off x="5136480" y="1644179"/>
            <a:ext cx="3696048" cy="1080493"/>
            <a:chOff x="123738" y="1644179"/>
            <a:chExt cx="3696048" cy="1080493"/>
          </a:xfrm>
        </p:grpSpPr>
        <p:sp>
          <p:nvSpPr>
            <p:cNvPr id="7" name="AutoShape 2"/>
            <p:cNvSpPr>
              <a:spLocks/>
            </p:cNvSpPr>
            <p:nvPr/>
          </p:nvSpPr>
          <p:spPr bwMode="auto">
            <a:xfrm>
              <a:off x="123738" y="1644179"/>
              <a:ext cx="2939386" cy="1080493"/>
            </a:xfrm>
            <a:prstGeom prst="roundRect">
              <a:avLst>
                <a:gd name="adj" fmla="val 8667"/>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92" y="1863134"/>
              <a:ext cx="625078" cy="66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1" name="Line 6"/>
            <p:cNvSpPr>
              <a:spLocks noChangeShapeType="1"/>
            </p:cNvSpPr>
            <p:nvPr/>
          </p:nvSpPr>
          <p:spPr bwMode="auto">
            <a:xfrm rot="10800000" flipH="1">
              <a:off x="2362696" y="1886574"/>
              <a:ext cx="494481" cy="280169"/>
            </a:xfrm>
            <a:prstGeom prst="line">
              <a:avLst/>
            </a:prstGeom>
            <a:noFill/>
            <a:ln w="381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9"/>
            <p:cNvGrpSpPr>
              <a:grpSpLocks/>
            </p:cNvGrpSpPr>
            <p:nvPr/>
          </p:nvGrpSpPr>
          <p:grpSpPr bwMode="auto">
            <a:xfrm>
              <a:off x="1665064" y="1917828"/>
              <a:ext cx="535781" cy="553641"/>
              <a:chOff x="0" y="0"/>
              <a:chExt cx="480" cy="496"/>
            </a:xfrm>
          </p:grpSpPr>
          <p:sp>
            <p:nvSpPr>
              <p:cNvPr id="13" name="AutoShape 7"/>
              <p:cNvSpPr>
                <a:spLocks/>
              </p:cNvSpPr>
              <p:nvPr/>
            </p:nvSpPr>
            <p:spPr bwMode="auto">
              <a:xfrm rot="5400000">
                <a:off x="-108" y="108"/>
                <a:ext cx="496" cy="280"/>
              </a:xfrm>
              <a:prstGeom prst="rightArrow">
                <a:avLst>
                  <a:gd name="adj1" fmla="val 40500"/>
                  <a:gd name="adj2" fmla="val 66133"/>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AutoShape 8"/>
              <p:cNvSpPr>
                <a:spLocks/>
              </p:cNvSpPr>
              <p:nvPr/>
            </p:nvSpPr>
            <p:spPr bwMode="auto">
              <a:xfrm rot="5400000">
                <a:off x="92" y="108"/>
                <a:ext cx="496" cy="280"/>
              </a:xfrm>
              <a:prstGeom prst="rightArrow">
                <a:avLst>
                  <a:gd name="adj1" fmla="val 40500"/>
                  <a:gd name="adj2" fmla="val 66133"/>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15" name="Group 12"/>
            <p:cNvGrpSpPr>
              <a:grpSpLocks/>
            </p:cNvGrpSpPr>
            <p:nvPr/>
          </p:nvGrpSpPr>
          <p:grpSpPr bwMode="auto">
            <a:xfrm>
              <a:off x="1066774" y="1926757"/>
              <a:ext cx="508992" cy="553641"/>
              <a:chOff x="0" y="0"/>
              <a:chExt cx="456" cy="496"/>
            </a:xfrm>
          </p:grpSpPr>
          <p:sp>
            <p:nvSpPr>
              <p:cNvPr id="16" name="Rectangle 10"/>
              <p:cNvSpPr>
                <a:spLocks/>
              </p:cNvSpPr>
              <p:nvPr/>
            </p:nvSpPr>
            <p:spPr bwMode="auto">
              <a:xfrm>
                <a:off x="0" y="0"/>
                <a:ext cx="456" cy="248"/>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 name="Rectangle 11"/>
              <p:cNvSpPr>
                <a:spLocks/>
              </p:cNvSpPr>
              <p:nvPr/>
            </p:nvSpPr>
            <p:spPr bwMode="auto">
              <a:xfrm>
                <a:off x="0" y="248"/>
                <a:ext cx="456" cy="248"/>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8" name="Line 13"/>
            <p:cNvSpPr>
              <a:spLocks noChangeShapeType="1"/>
            </p:cNvSpPr>
            <p:nvPr/>
          </p:nvSpPr>
          <p:spPr bwMode="auto">
            <a:xfrm rot="10800000" flipH="1">
              <a:off x="2359346" y="2016054"/>
              <a:ext cx="549176" cy="130597"/>
            </a:xfrm>
            <a:prstGeom prst="line">
              <a:avLst/>
            </a:prstGeom>
            <a:noFill/>
            <a:ln w="381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9" name="Line 14"/>
            <p:cNvSpPr>
              <a:spLocks noChangeShapeType="1"/>
            </p:cNvSpPr>
            <p:nvPr/>
          </p:nvSpPr>
          <p:spPr bwMode="auto">
            <a:xfrm rot="10800000" flipH="1">
              <a:off x="2368277" y="2128792"/>
              <a:ext cx="558105" cy="23440"/>
            </a:xfrm>
            <a:prstGeom prst="line">
              <a:avLst/>
            </a:prstGeom>
            <a:noFill/>
            <a:ln w="381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Line 15"/>
            <p:cNvSpPr>
              <a:spLocks noChangeShapeType="1"/>
            </p:cNvSpPr>
            <p:nvPr/>
          </p:nvSpPr>
          <p:spPr bwMode="auto">
            <a:xfrm>
              <a:off x="2378323" y="2160046"/>
              <a:ext cx="532432" cy="101575"/>
            </a:xfrm>
            <a:prstGeom prst="line">
              <a:avLst/>
            </a:prstGeom>
            <a:noFill/>
            <a:ln w="381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 name="Line 16"/>
            <p:cNvSpPr>
              <a:spLocks noChangeShapeType="1"/>
            </p:cNvSpPr>
            <p:nvPr/>
          </p:nvSpPr>
          <p:spPr bwMode="auto">
            <a:xfrm>
              <a:off x="2373858" y="2157814"/>
              <a:ext cx="482203" cy="228823"/>
            </a:xfrm>
            <a:prstGeom prst="line">
              <a:avLst/>
            </a:prstGeom>
            <a:noFill/>
            <a:ln w="381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Line 17"/>
            <p:cNvSpPr>
              <a:spLocks noChangeShapeType="1"/>
            </p:cNvSpPr>
            <p:nvPr/>
          </p:nvSpPr>
          <p:spPr bwMode="auto">
            <a:xfrm>
              <a:off x="2378323" y="2165627"/>
              <a:ext cx="417463" cy="349374"/>
            </a:xfrm>
            <a:prstGeom prst="line">
              <a:avLst/>
            </a:prstGeom>
            <a:noFill/>
            <a:ln w="381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3"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821" y="2557417"/>
              <a:ext cx="973336" cy="15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8368" y="1720259"/>
              <a:ext cx="437555" cy="12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5" name="Rectangle 20"/>
            <p:cNvSpPr>
              <a:spLocks/>
            </p:cNvSpPr>
            <p:nvPr/>
          </p:nvSpPr>
          <p:spPr bwMode="auto">
            <a:xfrm>
              <a:off x="3126725" y="2416931"/>
              <a:ext cx="6930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rgbClr val="0044FE"/>
                  </a:solidFill>
                  <a:latin typeface="Arial Bold" charset="0"/>
                  <a:ea typeface="ＭＳ Ｐゴシック" charset="0"/>
                  <a:cs typeface="Arial Bold" charset="0"/>
                  <a:sym typeface="Arial Bold" charset="0"/>
                </a:rPr>
                <a:t>x 5000</a:t>
              </a:r>
            </a:p>
          </p:txBody>
        </p:sp>
        <p:pic>
          <p:nvPicPr>
            <p:cNvPr id="27"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040" y="1699051"/>
              <a:ext cx="830461" cy="12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5" name="Group 44"/>
          <p:cNvGrpSpPr/>
          <p:nvPr/>
        </p:nvGrpSpPr>
        <p:grpSpPr>
          <a:xfrm>
            <a:off x="210550" y="2951862"/>
            <a:ext cx="4989598" cy="2828748"/>
            <a:chOff x="210550" y="2951862"/>
            <a:chExt cx="4989598" cy="2828748"/>
          </a:xfrm>
        </p:grpSpPr>
        <p:pic>
          <p:nvPicPr>
            <p:cNvPr id="34"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550" y="2951862"/>
              <a:ext cx="4989598" cy="282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38" name="Group 37"/>
            <p:cNvGrpSpPr/>
            <p:nvPr/>
          </p:nvGrpSpPr>
          <p:grpSpPr>
            <a:xfrm>
              <a:off x="996623" y="3098274"/>
              <a:ext cx="3163333" cy="2270138"/>
              <a:chOff x="996623" y="3098274"/>
              <a:chExt cx="3163333" cy="2270138"/>
            </a:xfrm>
          </p:grpSpPr>
          <p:sp>
            <p:nvSpPr>
              <p:cNvPr id="28" name="Rectangle 25"/>
              <p:cNvSpPr>
                <a:spLocks/>
              </p:cNvSpPr>
              <p:nvPr/>
            </p:nvSpPr>
            <p:spPr bwMode="auto">
              <a:xfrm>
                <a:off x="996623" y="3704287"/>
                <a:ext cx="2465218" cy="276999"/>
              </a:xfrm>
              <a:prstGeom prst="rect">
                <a:avLst/>
              </a:prstGeom>
              <a:solidFill>
                <a:srgbClr val="D6FFA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Arial" charset="0"/>
                  </a:rPr>
                  <a:t>Total demand : 2500Mbps</a:t>
                </a:r>
              </a:p>
            </p:txBody>
          </p:sp>
          <p:sp>
            <p:nvSpPr>
              <p:cNvPr id="29" name="Line 26"/>
              <p:cNvSpPr>
                <a:spLocks noChangeShapeType="1"/>
              </p:cNvSpPr>
              <p:nvPr/>
            </p:nvSpPr>
            <p:spPr bwMode="auto">
              <a:xfrm flipH="1">
                <a:off x="1453154" y="3098274"/>
                <a:ext cx="179001" cy="589359"/>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 name="Line 27"/>
              <p:cNvSpPr>
                <a:spLocks noChangeShapeType="1"/>
              </p:cNvSpPr>
              <p:nvPr/>
            </p:nvSpPr>
            <p:spPr bwMode="auto">
              <a:xfrm rot="10800000">
                <a:off x="3282857" y="4650743"/>
                <a:ext cx="877099" cy="717669"/>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 name="Rectangle 28"/>
              <p:cNvSpPr>
                <a:spLocks/>
              </p:cNvSpPr>
              <p:nvPr/>
            </p:nvSpPr>
            <p:spPr bwMode="auto">
              <a:xfrm>
                <a:off x="1625284" y="4380531"/>
                <a:ext cx="2231380" cy="276999"/>
              </a:xfrm>
              <a:prstGeom prst="rect">
                <a:avLst/>
              </a:prstGeom>
              <a:solidFill>
                <a:srgbClr val="FA82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Arial" charset="0"/>
                  </a:rPr>
                  <a:t>Non-cache traffic : &lt; 2%</a:t>
                </a:r>
              </a:p>
            </p:txBody>
          </p:sp>
        </p:grpSp>
      </p:grpSp>
      <p:pic>
        <p:nvPicPr>
          <p:cNvPr id="32"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3514" b="14952"/>
          <a:stretch/>
        </p:blipFill>
        <p:spPr bwMode="auto">
          <a:xfrm>
            <a:off x="4314770" y="2726397"/>
            <a:ext cx="4693552" cy="28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3" name="Rectangle 5"/>
          <p:cNvSpPr>
            <a:spLocks/>
          </p:cNvSpPr>
          <p:nvPr/>
        </p:nvSpPr>
        <p:spPr bwMode="auto">
          <a:xfrm>
            <a:off x="891600" y="5780610"/>
            <a:ext cx="7451746" cy="669351"/>
          </a:xfrm>
          <a:prstGeom prst="rect">
            <a:avLst/>
          </a:prstGeom>
          <a:solidFill>
            <a:srgbClr val="FFD8BB"/>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latin typeface="Arial Bold" charset="0"/>
                <a:ea typeface="ＭＳ Ｐゴシック" charset="0"/>
                <a:cs typeface="Arial Bold" charset="0"/>
                <a:sym typeface="Arial Bold" charset="0"/>
              </a:rPr>
              <a:t>Summary: The system scales. It also learns the demand exactly.</a:t>
            </a:r>
            <a:endParaRPr lang="en-US" sz="2000" dirty="0">
              <a:ea typeface="ＭＳ Ｐゴシック" charset="0"/>
              <a:cs typeface="Arial" charset="0"/>
            </a:endParaRPr>
          </a:p>
        </p:txBody>
      </p:sp>
      <p:grpSp>
        <p:nvGrpSpPr>
          <p:cNvPr id="36" name="Group 35"/>
          <p:cNvGrpSpPr/>
          <p:nvPr/>
        </p:nvGrpSpPr>
        <p:grpSpPr>
          <a:xfrm>
            <a:off x="632891" y="1640331"/>
            <a:ext cx="1918073" cy="1088187"/>
            <a:chOff x="6801810" y="1670586"/>
            <a:chExt cx="1918073" cy="1088187"/>
          </a:xfrm>
        </p:grpSpPr>
        <p:grpSp>
          <p:nvGrpSpPr>
            <p:cNvPr id="39" name="Group 38"/>
            <p:cNvGrpSpPr/>
            <p:nvPr/>
          </p:nvGrpSpPr>
          <p:grpSpPr>
            <a:xfrm>
              <a:off x="6801810" y="1670586"/>
              <a:ext cx="1127168" cy="1080493"/>
              <a:chOff x="29886232" y="12140841"/>
              <a:chExt cx="1127168" cy="1080493"/>
            </a:xfrm>
          </p:grpSpPr>
          <p:sp>
            <p:nvSpPr>
              <p:cNvPr id="40" name="AutoShape 3"/>
              <p:cNvSpPr>
                <a:spLocks/>
              </p:cNvSpPr>
              <p:nvPr/>
            </p:nvSpPr>
            <p:spPr bwMode="auto">
              <a:xfrm>
                <a:off x="29886232" y="12140841"/>
                <a:ext cx="1127168" cy="1080493"/>
              </a:xfrm>
              <a:prstGeom prst="roundRect">
                <a:avLst>
                  <a:gd name="adj" fmla="val 10560"/>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41" name="Picture 76" descr="http://ictevangelist.com/wp-content/uploads/2012/03/331792-itunes-u-app.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97085" y="12216790"/>
                <a:ext cx="928594" cy="928594"/>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21"/>
            <p:cNvSpPr>
              <a:spLocks/>
            </p:cNvSpPr>
            <p:nvPr/>
          </p:nvSpPr>
          <p:spPr bwMode="auto">
            <a:xfrm>
              <a:off x="7971280" y="2466385"/>
              <a:ext cx="74860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rgbClr val="00B050"/>
                  </a:solidFill>
                  <a:latin typeface="Arial Bold" charset="0"/>
                  <a:ea typeface="ＭＳ Ｐゴシック" charset="0"/>
                  <a:cs typeface="Arial Bold" charset="0"/>
                  <a:sym typeface="Arial Bold" charset="0"/>
                </a:rPr>
                <a:t>x </a:t>
              </a:r>
              <a:r>
                <a:rPr lang="en-US" dirty="0" smtClean="0">
                  <a:solidFill>
                    <a:srgbClr val="00B050"/>
                  </a:solidFill>
                  <a:latin typeface="Arial Bold" charset="0"/>
                  <a:ea typeface="ＭＳ Ｐゴシック" charset="0"/>
                  <a:cs typeface="Arial Bold" charset="0"/>
                  <a:sym typeface="Arial Bold" charset="0"/>
                </a:rPr>
                <a:t>1000</a:t>
              </a:r>
              <a:endParaRPr lang="en-US" dirty="0">
                <a:solidFill>
                  <a:srgbClr val="00B050"/>
                </a:solidFill>
                <a:latin typeface="Arial Bold" charset="0"/>
                <a:ea typeface="ＭＳ Ｐゴシック" charset="0"/>
                <a:cs typeface="Arial Bold" charset="0"/>
                <a:sym typeface="Arial Bold" charset="0"/>
              </a:endParaRPr>
            </a:p>
          </p:txBody>
        </p:sp>
      </p:grpSp>
      <p:sp>
        <p:nvSpPr>
          <p:cNvPr id="37" name="TextBox 36"/>
          <p:cNvSpPr txBox="1"/>
          <p:nvPr/>
        </p:nvSpPr>
        <p:spPr>
          <a:xfrm>
            <a:off x="3393155" y="2705398"/>
            <a:ext cx="6071934" cy="923330"/>
          </a:xfrm>
          <a:prstGeom prst="rect">
            <a:avLst/>
          </a:prstGeom>
          <a:solidFill>
            <a:srgbClr val="FFC000"/>
          </a:solidFill>
          <a:ln>
            <a:solidFill>
              <a:schemeClr val="tx1"/>
            </a:solidFill>
          </a:ln>
        </p:spPr>
        <p:txBody>
          <a:bodyPr wrap="square" rtlCol="0">
            <a:spAutoFit/>
          </a:bodyPr>
          <a:lstStyle/>
          <a:p>
            <a:r>
              <a:rPr lang="en-US" dirty="0" smtClean="0"/>
              <a:t>Each cache can store 2 movies.</a:t>
            </a:r>
          </a:p>
          <a:p>
            <a:r>
              <a:rPr lang="en-US" dirty="0" smtClean="0"/>
              <a:t>Max. upload rate of each cache is twice movie streaming rate.</a:t>
            </a:r>
          </a:p>
          <a:p>
            <a:r>
              <a:rPr lang="en-US" dirty="0" smtClean="0"/>
              <a:t>Each cache can connect </a:t>
            </a:r>
            <a:r>
              <a:rPr lang="en-US" dirty="0" err="1" smtClean="0"/>
              <a:t>upto</a:t>
            </a:r>
            <a:r>
              <a:rPr lang="en-US" dirty="0" smtClean="0"/>
              <a:t> to a max. of 6 users.</a:t>
            </a:r>
            <a:endParaRPr lang="en-US" dirty="0"/>
          </a:p>
        </p:txBody>
      </p:sp>
      <p:sp>
        <p:nvSpPr>
          <p:cNvPr id="43" name="TextBox 42"/>
          <p:cNvSpPr txBox="1"/>
          <p:nvPr/>
        </p:nvSpPr>
        <p:spPr>
          <a:xfrm>
            <a:off x="2740974" y="2754410"/>
            <a:ext cx="6329660" cy="646331"/>
          </a:xfrm>
          <a:prstGeom prst="rect">
            <a:avLst/>
          </a:prstGeom>
          <a:solidFill>
            <a:srgbClr val="FFC000"/>
          </a:solidFill>
          <a:ln>
            <a:solidFill>
              <a:schemeClr val="tx1"/>
            </a:solidFill>
          </a:ln>
        </p:spPr>
        <p:txBody>
          <a:bodyPr wrap="square" rtlCol="0">
            <a:spAutoFit/>
          </a:bodyPr>
          <a:lstStyle/>
          <a:p>
            <a:r>
              <a:rPr lang="en-US" dirty="0" smtClean="0"/>
              <a:t>-There are 10000 users in the system.</a:t>
            </a:r>
          </a:p>
          <a:p>
            <a:r>
              <a:rPr lang="en-US" dirty="0" smtClean="0"/>
              <a:t>-Each user selects one movie from a heavy tailed distribution.</a:t>
            </a:r>
            <a:endParaRPr lang="en-US" dirty="0"/>
          </a:p>
        </p:txBody>
      </p:sp>
      <p:sp>
        <p:nvSpPr>
          <p:cNvPr id="44" name="TextBox 43"/>
          <p:cNvSpPr txBox="1"/>
          <p:nvPr/>
        </p:nvSpPr>
        <p:spPr>
          <a:xfrm>
            <a:off x="601525" y="2767196"/>
            <a:ext cx="2977452" cy="369332"/>
          </a:xfrm>
          <a:prstGeom prst="rect">
            <a:avLst/>
          </a:prstGeom>
          <a:solidFill>
            <a:srgbClr val="FFC000"/>
          </a:solidFill>
          <a:ln>
            <a:solidFill>
              <a:schemeClr val="tx1"/>
            </a:solidFill>
          </a:ln>
        </p:spPr>
        <p:txBody>
          <a:bodyPr wrap="square" rtlCol="0">
            <a:spAutoFit/>
          </a:bodyPr>
          <a:lstStyle/>
          <a:p>
            <a:r>
              <a:rPr lang="en-US" dirty="0" smtClean="0"/>
              <a:t>Library includes 1000 movies.</a:t>
            </a:r>
          </a:p>
        </p:txBody>
      </p:sp>
    </p:spTree>
    <p:extLst>
      <p:ext uri="{BB962C8B-B14F-4D97-AF65-F5344CB8AC3E}">
        <p14:creationId xmlns:p14="http://schemas.microsoft.com/office/powerpoint/2010/main" val="2140578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7" grpId="1" animBg="1"/>
      <p:bldP spid="43" grpId="0" animBg="1"/>
      <p:bldP spid="43" grpId="1" animBg="1"/>
      <p:bldP spid="44" grpId="0" animBg="1"/>
      <p:bldP spid="4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results </a:t>
            </a:r>
            <a:r>
              <a:rPr lang="en-US" dirty="0" smtClean="0"/>
              <a:t>– Robustness</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35</a:t>
            </a:fld>
            <a:r>
              <a:rPr lang="en-US" smtClean="0"/>
              <a:t>/25</a:t>
            </a:r>
            <a:endParaRPr lang="en-US" dirty="0"/>
          </a:p>
        </p:txBody>
      </p:sp>
      <p:grpSp>
        <p:nvGrpSpPr>
          <p:cNvPr id="3" name="Group 2"/>
          <p:cNvGrpSpPr/>
          <p:nvPr/>
        </p:nvGrpSpPr>
        <p:grpSpPr>
          <a:xfrm>
            <a:off x="180310" y="1054962"/>
            <a:ext cx="4220792" cy="1840638"/>
            <a:chOff x="129978" y="947547"/>
            <a:chExt cx="8366752" cy="3648643"/>
          </a:xfrm>
        </p:grpSpPr>
        <p:sp>
          <p:nvSpPr>
            <p:cNvPr id="41" name="Explosion 2 40"/>
            <p:cNvSpPr/>
            <p:nvPr/>
          </p:nvSpPr>
          <p:spPr>
            <a:xfrm>
              <a:off x="605802" y="947547"/>
              <a:ext cx="2935143" cy="2783985"/>
            </a:xfrm>
            <a:prstGeom prst="irregularSeal2">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780006" y="1503184"/>
              <a:ext cx="7716724" cy="2216669"/>
              <a:chOff x="413403" y="1614704"/>
              <a:chExt cx="7716724" cy="2216669"/>
            </a:xfrm>
          </p:grpSpPr>
          <p:grpSp>
            <p:nvGrpSpPr>
              <p:cNvPr id="43" name="Group 42"/>
              <p:cNvGrpSpPr/>
              <p:nvPr/>
            </p:nvGrpSpPr>
            <p:grpSpPr>
              <a:xfrm>
                <a:off x="413403" y="1614704"/>
                <a:ext cx="4297386" cy="1973703"/>
                <a:chOff x="486253" y="1358542"/>
                <a:chExt cx="6489367" cy="2980436"/>
              </a:xfrm>
            </p:grpSpPr>
            <p:sp>
              <p:nvSpPr>
                <p:cNvPr id="57" name="Pie 56"/>
                <p:cNvSpPr/>
                <p:nvPr/>
              </p:nvSpPr>
              <p:spPr>
                <a:xfrm>
                  <a:off x="1256353" y="1773586"/>
                  <a:ext cx="858199"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p:cNvGrpSpPr/>
                <p:nvPr/>
              </p:nvGrpSpPr>
              <p:grpSpPr>
                <a:xfrm>
                  <a:off x="1437329" y="1849785"/>
                  <a:ext cx="858198" cy="689857"/>
                  <a:chOff x="1256352" y="1773585"/>
                  <a:chExt cx="1150871" cy="689857"/>
                </a:xfrm>
              </p:grpSpPr>
              <p:sp>
                <p:nvSpPr>
                  <p:cNvPr id="141" name="Oval 14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Pie 141"/>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9" name="Group 58"/>
                <p:cNvGrpSpPr/>
                <p:nvPr/>
              </p:nvGrpSpPr>
              <p:grpSpPr>
                <a:xfrm>
                  <a:off x="1046331" y="2194713"/>
                  <a:ext cx="858198" cy="689857"/>
                  <a:chOff x="1256352" y="1773585"/>
                  <a:chExt cx="1150871" cy="689857"/>
                </a:xfrm>
              </p:grpSpPr>
              <p:sp>
                <p:nvSpPr>
                  <p:cNvPr id="139" name="Oval 13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Pie 139"/>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0" name="Group 59"/>
                <p:cNvGrpSpPr/>
                <p:nvPr/>
              </p:nvGrpSpPr>
              <p:grpSpPr>
                <a:xfrm>
                  <a:off x="1904530" y="2884570"/>
                  <a:ext cx="858198" cy="689857"/>
                  <a:chOff x="1256352" y="1773585"/>
                  <a:chExt cx="1150871" cy="689857"/>
                </a:xfrm>
              </p:grpSpPr>
              <p:sp>
                <p:nvSpPr>
                  <p:cNvPr id="137" name="Oval 13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Pie 137"/>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p:nvGrpSpPr>
              <p:grpSpPr>
                <a:xfrm>
                  <a:off x="2199328" y="1615622"/>
                  <a:ext cx="858198" cy="689857"/>
                  <a:chOff x="1256352" y="1773585"/>
                  <a:chExt cx="1150871" cy="689857"/>
                </a:xfrm>
              </p:grpSpPr>
              <p:sp>
                <p:nvSpPr>
                  <p:cNvPr id="135" name="Oval 134"/>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Pie 135"/>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p:cNvGrpSpPr/>
                <p:nvPr/>
              </p:nvGrpSpPr>
              <p:grpSpPr>
                <a:xfrm>
                  <a:off x="827254" y="3326160"/>
                  <a:ext cx="858198" cy="689857"/>
                  <a:chOff x="1256352" y="1773585"/>
                  <a:chExt cx="1150871" cy="689857"/>
                </a:xfrm>
              </p:grpSpPr>
              <p:sp>
                <p:nvSpPr>
                  <p:cNvPr id="133" name="Oval 132"/>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Pie 133"/>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3" name="Group 62"/>
                <p:cNvGrpSpPr/>
                <p:nvPr/>
              </p:nvGrpSpPr>
              <p:grpSpPr>
                <a:xfrm>
                  <a:off x="2762728" y="2463442"/>
                  <a:ext cx="858198" cy="689857"/>
                  <a:chOff x="1256352" y="1773585"/>
                  <a:chExt cx="1150871" cy="689857"/>
                </a:xfrm>
              </p:grpSpPr>
              <p:sp>
                <p:nvSpPr>
                  <p:cNvPr id="131" name="Oval 13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Pie 131"/>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4" name="Group 63"/>
                <p:cNvGrpSpPr/>
                <p:nvPr/>
              </p:nvGrpSpPr>
              <p:grpSpPr>
                <a:xfrm>
                  <a:off x="2295527" y="3038905"/>
                  <a:ext cx="858198" cy="689857"/>
                  <a:chOff x="1256352" y="1773585"/>
                  <a:chExt cx="1150871" cy="689857"/>
                </a:xfrm>
              </p:grpSpPr>
              <p:sp>
                <p:nvSpPr>
                  <p:cNvPr id="129" name="Oval 12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Pie 129"/>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p:cNvGrpSpPr/>
                <p:nvPr/>
              </p:nvGrpSpPr>
              <p:grpSpPr>
                <a:xfrm>
                  <a:off x="486253" y="2463441"/>
                  <a:ext cx="858198" cy="689857"/>
                  <a:chOff x="1256352" y="1773585"/>
                  <a:chExt cx="1150871" cy="689857"/>
                </a:xfrm>
              </p:grpSpPr>
              <p:sp>
                <p:nvSpPr>
                  <p:cNvPr id="127" name="Oval 12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Pie 127"/>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6" name="Group 65"/>
                <p:cNvGrpSpPr/>
                <p:nvPr/>
              </p:nvGrpSpPr>
              <p:grpSpPr>
                <a:xfrm>
                  <a:off x="618184" y="1615622"/>
                  <a:ext cx="858198" cy="689857"/>
                  <a:chOff x="1256352" y="1773585"/>
                  <a:chExt cx="1150871" cy="689857"/>
                </a:xfrm>
              </p:grpSpPr>
              <p:sp>
                <p:nvSpPr>
                  <p:cNvPr id="125" name="Oval 124"/>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Pie 125"/>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7" name="Group 66"/>
                <p:cNvGrpSpPr/>
                <p:nvPr/>
              </p:nvGrpSpPr>
              <p:grpSpPr>
                <a:xfrm>
                  <a:off x="1770229" y="1358542"/>
                  <a:ext cx="858198" cy="689857"/>
                  <a:chOff x="1256352" y="1773585"/>
                  <a:chExt cx="1150871" cy="689857"/>
                </a:xfrm>
              </p:grpSpPr>
              <p:sp>
                <p:nvSpPr>
                  <p:cNvPr id="123" name="Oval 122"/>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ie 123"/>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p:cNvGrpSpPr/>
                <p:nvPr/>
              </p:nvGrpSpPr>
              <p:grpSpPr>
                <a:xfrm>
                  <a:off x="1373027" y="2693976"/>
                  <a:ext cx="858198" cy="689857"/>
                  <a:chOff x="1256352" y="1773585"/>
                  <a:chExt cx="1150871" cy="689857"/>
                </a:xfrm>
              </p:grpSpPr>
              <p:sp>
                <p:nvSpPr>
                  <p:cNvPr id="121" name="Oval 12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Pie 121"/>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9" name="Group 68"/>
                <p:cNvGrpSpPr/>
                <p:nvPr/>
              </p:nvGrpSpPr>
              <p:grpSpPr>
                <a:xfrm>
                  <a:off x="1525427" y="3643036"/>
                  <a:ext cx="858198" cy="689857"/>
                  <a:chOff x="1256352" y="1773585"/>
                  <a:chExt cx="1150871" cy="689857"/>
                </a:xfrm>
              </p:grpSpPr>
              <p:sp>
                <p:nvSpPr>
                  <p:cNvPr id="119" name="Oval 11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Pie 119"/>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0" name="Group 69"/>
                <p:cNvGrpSpPr/>
                <p:nvPr/>
              </p:nvGrpSpPr>
              <p:grpSpPr>
                <a:xfrm>
                  <a:off x="2114551" y="2140021"/>
                  <a:ext cx="858198" cy="689857"/>
                  <a:chOff x="1256352" y="1773585"/>
                  <a:chExt cx="1150871" cy="689857"/>
                </a:xfrm>
              </p:grpSpPr>
              <p:sp>
                <p:nvSpPr>
                  <p:cNvPr id="117" name="Oval 11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Pie 117"/>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1" name="Group 70"/>
                <p:cNvGrpSpPr/>
                <p:nvPr/>
              </p:nvGrpSpPr>
              <p:grpSpPr>
                <a:xfrm>
                  <a:off x="2982749" y="1795092"/>
                  <a:ext cx="858198" cy="689857"/>
                  <a:chOff x="1256352" y="1773585"/>
                  <a:chExt cx="1150871" cy="689857"/>
                </a:xfrm>
              </p:grpSpPr>
              <p:sp>
                <p:nvSpPr>
                  <p:cNvPr id="115" name="Oval 114"/>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Pie 115"/>
                  <p:cNvSpPr/>
                  <p:nvPr/>
                </p:nvSpPr>
                <p:spPr>
                  <a:xfrm>
                    <a:off x="1256352" y="1773585"/>
                    <a:ext cx="1150871" cy="689857"/>
                  </a:xfrm>
                  <a:prstGeom prst="pie">
                    <a:avLst>
                      <a:gd name="adj1" fmla="val 21577868"/>
                      <a:gd name="adj2" fmla="val 107911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2" name="Pie 71"/>
                <p:cNvSpPr/>
                <p:nvPr/>
              </p:nvSpPr>
              <p:spPr>
                <a:xfrm>
                  <a:off x="4391026" y="1779670"/>
                  <a:ext cx="858199"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3" name="Group 72"/>
                <p:cNvGrpSpPr/>
                <p:nvPr/>
              </p:nvGrpSpPr>
              <p:grpSpPr>
                <a:xfrm>
                  <a:off x="4572002" y="1855870"/>
                  <a:ext cx="858198" cy="689857"/>
                  <a:chOff x="1256352" y="1773585"/>
                  <a:chExt cx="1150871" cy="689857"/>
                </a:xfrm>
              </p:grpSpPr>
              <p:sp>
                <p:nvSpPr>
                  <p:cNvPr id="113" name="Oval 112"/>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Pie 113"/>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4" name="Group 73"/>
                <p:cNvGrpSpPr/>
                <p:nvPr/>
              </p:nvGrpSpPr>
              <p:grpSpPr>
                <a:xfrm>
                  <a:off x="4181004" y="2200798"/>
                  <a:ext cx="858198" cy="689857"/>
                  <a:chOff x="1256352" y="1773585"/>
                  <a:chExt cx="1150871" cy="689857"/>
                </a:xfrm>
              </p:grpSpPr>
              <p:sp>
                <p:nvSpPr>
                  <p:cNvPr id="111" name="Oval 11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ie 111"/>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5" name="Group 74"/>
                <p:cNvGrpSpPr/>
                <p:nvPr/>
              </p:nvGrpSpPr>
              <p:grpSpPr>
                <a:xfrm>
                  <a:off x="5039203" y="2890655"/>
                  <a:ext cx="858198" cy="689857"/>
                  <a:chOff x="1256352" y="1773585"/>
                  <a:chExt cx="1150871" cy="689857"/>
                </a:xfrm>
              </p:grpSpPr>
              <p:sp>
                <p:nvSpPr>
                  <p:cNvPr id="109" name="Oval 10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Pie 109"/>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6" name="Group 75"/>
                <p:cNvGrpSpPr/>
                <p:nvPr/>
              </p:nvGrpSpPr>
              <p:grpSpPr>
                <a:xfrm>
                  <a:off x="5334001" y="1621707"/>
                  <a:ext cx="858198" cy="689857"/>
                  <a:chOff x="1256352" y="1773585"/>
                  <a:chExt cx="1150871" cy="689857"/>
                </a:xfrm>
              </p:grpSpPr>
              <p:sp>
                <p:nvSpPr>
                  <p:cNvPr id="107" name="Oval 10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ie 107"/>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7" name="Group 76"/>
                <p:cNvGrpSpPr/>
                <p:nvPr/>
              </p:nvGrpSpPr>
              <p:grpSpPr>
                <a:xfrm>
                  <a:off x="3961927" y="3332245"/>
                  <a:ext cx="858198" cy="689857"/>
                  <a:chOff x="1256352" y="1773585"/>
                  <a:chExt cx="1150871" cy="689857"/>
                </a:xfrm>
              </p:grpSpPr>
              <p:sp>
                <p:nvSpPr>
                  <p:cNvPr id="105" name="Oval 104"/>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ie 105"/>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8" name="Group 77"/>
                <p:cNvGrpSpPr/>
                <p:nvPr/>
              </p:nvGrpSpPr>
              <p:grpSpPr>
                <a:xfrm>
                  <a:off x="5897401" y="2469527"/>
                  <a:ext cx="858198" cy="689857"/>
                  <a:chOff x="1256352" y="1773585"/>
                  <a:chExt cx="1150871" cy="689857"/>
                </a:xfrm>
              </p:grpSpPr>
              <p:sp>
                <p:nvSpPr>
                  <p:cNvPr id="103" name="Oval 102"/>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Pie 103"/>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9" name="Group 78"/>
                <p:cNvGrpSpPr/>
                <p:nvPr/>
              </p:nvGrpSpPr>
              <p:grpSpPr>
                <a:xfrm>
                  <a:off x="5430200" y="3044990"/>
                  <a:ext cx="858198" cy="689857"/>
                  <a:chOff x="1256352" y="1773585"/>
                  <a:chExt cx="1150871" cy="689857"/>
                </a:xfrm>
              </p:grpSpPr>
              <p:sp>
                <p:nvSpPr>
                  <p:cNvPr id="101" name="Oval 10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Pie 101"/>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p:cNvGrpSpPr/>
                <p:nvPr/>
              </p:nvGrpSpPr>
              <p:grpSpPr>
                <a:xfrm>
                  <a:off x="3620926" y="2469526"/>
                  <a:ext cx="858198" cy="689857"/>
                  <a:chOff x="1256352" y="1773585"/>
                  <a:chExt cx="1150871" cy="689857"/>
                </a:xfrm>
              </p:grpSpPr>
              <p:sp>
                <p:nvSpPr>
                  <p:cNvPr id="99" name="Oval 9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Pie 99"/>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1" name="Group 80"/>
                <p:cNvGrpSpPr/>
                <p:nvPr/>
              </p:nvGrpSpPr>
              <p:grpSpPr>
                <a:xfrm>
                  <a:off x="3752857" y="1621707"/>
                  <a:ext cx="858198" cy="689857"/>
                  <a:chOff x="1256352" y="1773585"/>
                  <a:chExt cx="1150871" cy="689857"/>
                </a:xfrm>
              </p:grpSpPr>
              <p:sp>
                <p:nvSpPr>
                  <p:cNvPr id="97" name="Oval 9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ie 97"/>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2" name="Group 81"/>
                <p:cNvGrpSpPr/>
                <p:nvPr/>
              </p:nvGrpSpPr>
              <p:grpSpPr>
                <a:xfrm>
                  <a:off x="4904902" y="1364627"/>
                  <a:ext cx="858198" cy="689857"/>
                  <a:chOff x="1256352" y="1773585"/>
                  <a:chExt cx="1150871" cy="689857"/>
                </a:xfrm>
              </p:grpSpPr>
              <p:sp>
                <p:nvSpPr>
                  <p:cNvPr id="95" name="Oval 94"/>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Pie 95"/>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3" name="Group 82"/>
                <p:cNvGrpSpPr/>
                <p:nvPr/>
              </p:nvGrpSpPr>
              <p:grpSpPr>
                <a:xfrm>
                  <a:off x="4507700" y="2700061"/>
                  <a:ext cx="858198" cy="689857"/>
                  <a:chOff x="1256352" y="1773585"/>
                  <a:chExt cx="1150871" cy="689857"/>
                </a:xfrm>
              </p:grpSpPr>
              <p:sp>
                <p:nvSpPr>
                  <p:cNvPr id="93" name="Oval 92"/>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Pie 93"/>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4" name="Group 83"/>
                <p:cNvGrpSpPr/>
                <p:nvPr/>
              </p:nvGrpSpPr>
              <p:grpSpPr>
                <a:xfrm>
                  <a:off x="4660100" y="3649121"/>
                  <a:ext cx="858198" cy="689857"/>
                  <a:chOff x="1256352" y="1773585"/>
                  <a:chExt cx="1150871" cy="689857"/>
                </a:xfrm>
              </p:grpSpPr>
              <p:sp>
                <p:nvSpPr>
                  <p:cNvPr id="91" name="Oval 9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ie 91"/>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5" name="Group 84"/>
                <p:cNvGrpSpPr/>
                <p:nvPr/>
              </p:nvGrpSpPr>
              <p:grpSpPr>
                <a:xfrm>
                  <a:off x="5249224" y="2146106"/>
                  <a:ext cx="858198" cy="689857"/>
                  <a:chOff x="1256352" y="1773585"/>
                  <a:chExt cx="1150871" cy="689857"/>
                </a:xfrm>
              </p:grpSpPr>
              <p:sp>
                <p:nvSpPr>
                  <p:cNvPr id="89" name="Oval 8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e 89"/>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6" name="Group 85"/>
                <p:cNvGrpSpPr/>
                <p:nvPr/>
              </p:nvGrpSpPr>
              <p:grpSpPr>
                <a:xfrm>
                  <a:off x="6117422" y="1801177"/>
                  <a:ext cx="858198" cy="689857"/>
                  <a:chOff x="1256352" y="1773585"/>
                  <a:chExt cx="1150871" cy="689857"/>
                </a:xfrm>
              </p:grpSpPr>
              <p:sp>
                <p:nvSpPr>
                  <p:cNvPr id="87" name="Oval 8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e 87"/>
                  <p:cNvSpPr/>
                  <p:nvPr/>
                </p:nvSpPr>
                <p:spPr>
                  <a:xfrm>
                    <a:off x="1256352" y="1773585"/>
                    <a:ext cx="1150871" cy="689857"/>
                  </a:xfrm>
                  <a:prstGeom prst="pie">
                    <a:avLst>
                      <a:gd name="adj1" fmla="val 21577868"/>
                      <a:gd name="adj2" fmla="val 107911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44" name="Right Arrow 43"/>
              <p:cNvSpPr/>
              <p:nvPr/>
            </p:nvSpPr>
            <p:spPr>
              <a:xfrm>
                <a:off x="4810125" y="2274900"/>
                <a:ext cx="933450" cy="6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http://www.freeiconsweb.com/Icons-show/IconsLandVistaPeopleIconsDemo/Client_Male_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1847" y="1930945"/>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http://www.freeiconsweb.com/Icons-show/IconsLandVistaPeopleIconsDemo/Child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7822" y="1676705"/>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FootballPlayer Female Ligh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6247" y="2920236"/>
                <a:ext cx="633880" cy="63388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http://www.freeiconsweb.com/Icons-show/IconsLandVistaPeopleIconsDemo/Child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5611" y="2127024"/>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freeiconsweb.com/Icons-show/IconsLandVistaPeopleIconsDemo/Client_Male_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447" y="3085405"/>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freeiconsweb.com/Icons-show/IconsLandVistaPeopleIconsDemo/Client_Male_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790" y="2780605"/>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www.freeiconsweb.com/Icons-show/IconsLandVistaPeopleIconsDemo/Client_Male_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6769" y="322177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www.freeiconsweb.com/Icons-show/IconsLandVistaPeopleIconsDemo/Client_Male_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736" y="2381597"/>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African Fema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4647" y="3221772"/>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ttp://www.freeiconsweb.com/Icons-show/IconsLandVistaPeopleIconsDemo/Child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043" y="2540546"/>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http://www.freeiconsweb.com/Icons-show/IconsLandVistaPeopleIconsDemo/Child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8006" y="1676705"/>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FootballPlayer Female Ligh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625" y="1678481"/>
                <a:ext cx="633880" cy="633881"/>
              </a:xfrm>
              <a:prstGeom prst="rect">
                <a:avLst/>
              </a:prstGeom>
              <a:noFill/>
              <a:extLst>
                <a:ext uri="{909E8E84-426E-40dd-AFC4-6F175D3DCCD1}">
                  <a14:hiddenFill xmlns:a14="http://schemas.microsoft.com/office/drawing/2010/main">
                    <a:solidFill>
                      <a:srgbClr val="FFFFFF"/>
                    </a:solidFill>
                  </a14:hiddenFill>
                </a:ext>
              </a:extLst>
            </p:spPr>
          </p:pic>
        </p:grpSp>
        <p:pic>
          <p:nvPicPr>
            <p:cNvPr id="143" name="Picture 2" descr="http://www.veryicon.com/icon/png/Movie%20%26%20TV/Danger%20Mouse/Bom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388708">
              <a:off x="129978" y="3447186"/>
              <a:ext cx="1149004" cy="11490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4" name="Group 143"/>
          <p:cNvGrpSpPr/>
          <p:nvPr/>
        </p:nvGrpSpPr>
        <p:grpSpPr>
          <a:xfrm>
            <a:off x="4858626" y="1222958"/>
            <a:ext cx="3599373" cy="1364075"/>
            <a:chOff x="2779847" y="3942451"/>
            <a:chExt cx="5685505" cy="2154668"/>
          </a:xfrm>
        </p:grpSpPr>
        <p:sp>
          <p:nvSpPr>
            <p:cNvPr id="145" name="Right Arrow 144"/>
            <p:cNvSpPr/>
            <p:nvPr/>
          </p:nvSpPr>
          <p:spPr>
            <a:xfrm>
              <a:off x="5145350" y="4540646"/>
              <a:ext cx="933450" cy="6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2" descr="http://www.freeiconsweb.com/Icons-show/IconsLandVistaPeopleIconsDemo/Client_Male_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7072" y="419669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4" descr="http://www.freeiconsweb.com/Icons-show/IconsLandVistaPeopleIconsDemo/Child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3047" y="394245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8" descr="FootballPlayer Female Ligh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1472" y="5185982"/>
              <a:ext cx="633880" cy="633881"/>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4" descr="http://www.freeiconsweb.com/Icons-show/IconsLandVistaPeopleIconsDemo/Child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0836" y="4392770"/>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http://www.freeiconsweb.com/Icons-show/IconsLandVistaPeopleIconsDemo/Client_Male_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6672" y="535115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www.freeiconsweb.com/Icons-show/IconsLandVistaPeopleIconsDemo/Client_Male_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015" y="504635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http://www.freeiconsweb.com/Icons-show/IconsLandVistaPeopleIconsDemo/Client_Male_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1994" y="5487517"/>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http://www.freeiconsweb.com/Icons-show/IconsLandVistaPeopleIconsDemo/Client_Male_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5961" y="4647343"/>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6" descr="African Fema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9872" y="5487518"/>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4" descr="http://www.freeiconsweb.com/Icons-show/IconsLandVistaPeopleIconsDemo/Child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9268" y="4806292"/>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4" descr="http://www.freeiconsweb.com/Icons-show/IconsLandVistaPeopleIconsDemo/Child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3231" y="394245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FootballPlayer Female Ligh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8850" y="3944227"/>
              <a:ext cx="633880" cy="63388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3419958" y="4310206"/>
              <a:ext cx="568316" cy="456837"/>
              <a:chOff x="1256352" y="1773585"/>
              <a:chExt cx="1150871" cy="689857"/>
            </a:xfrm>
          </p:grpSpPr>
          <p:sp>
            <p:nvSpPr>
              <p:cNvPr id="206" name="Oval 205"/>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Pie 206"/>
              <p:cNvSpPr/>
              <p:nvPr/>
            </p:nvSpPr>
            <p:spPr>
              <a:xfrm>
                <a:off x="1256352" y="1773585"/>
                <a:ext cx="1150871" cy="689857"/>
              </a:xfrm>
              <a:prstGeom prst="pie">
                <a:avLst>
                  <a:gd name="adj1" fmla="val 11202070"/>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9" name="Group 158"/>
            <p:cNvGrpSpPr/>
            <p:nvPr/>
          </p:nvGrpSpPr>
          <p:grpSpPr>
            <a:xfrm>
              <a:off x="3161032" y="4538624"/>
              <a:ext cx="568316" cy="456837"/>
              <a:chOff x="1256352" y="1773585"/>
              <a:chExt cx="1150871" cy="689857"/>
            </a:xfrm>
          </p:grpSpPr>
          <p:sp>
            <p:nvSpPr>
              <p:cNvPr id="204" name="Oval 203"/>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Pie 204"/>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0" name="Group 159"/>
            <p:cNvGrpSpPr/>
            <p:nvPr/>
          </p:nvGrpSpPr>
          <p:grpSpPr>
            <a:xfrm>
              <a:off x="3729348" y="4995461"/>
              <a:ext cx="568316" cy="456837"/>
              <a:chOff x="1256352" y="1773585"/>
              <a:chExt cx="1150871" cy="689857"/>
            </a:xfrm>
          </p:grpSpPr>
          <p:sp>
            <p:nvSpPr>
              <p:cNvPr id="202" name="Oval 201"/>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Pie 202"/>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1" name="Group 160"/>
            <p:cNvGrpSpPr/>
            <p:nvPr/>
          </p:nvGrpSpPr>
          <p:grpSpPr>
            <a:xfrm>
              <a:off x="3924569" y="4155138"/>
              <a:ext cx="568316" cy="456837"/>
              <a:chOff x="1256352" y="1773585"/>
              <a:chExt cx="1150871" cy="689857"/>
            </a:xfrm>
          </p:grpSpPr>
          <p:sp>
            <p:nvSpPr>
              <p:cNvPr id="200" name="Oval 199"/>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Pie 200"/>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2" name="Group 161"/>
            <p:cNvGrpSpPr/>
            <p:nvPr/>
          </p:nvGrpSpPr>
          <p:grpSpPr>
            <a:xfrm>
              <a:off x="3015955" y="5287890"/>
              <a:ext cx="568316" cy="456837"/>
              <a:chOff x="1256352" y="1773585"/>
              <a:chExt cx="1150871" cy="689857"/>
            </a:xfrm>
          </p:grpSpPr>
          <p:sp>
            <p:nvSpPr>
              <p:cNvPr id="198" name="Oval 197"/>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ie 198"/>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3" name="Group 162"/>
            <p:cNvGrpSpPr/>
            <p:nvPr/>
          </p:nvGrpSpPr>
          <p:grpSpPr>
            <a:xfrm>
              <a:off x="4297663" y="4716581"/>
              <a:ext cx="568316" cy="456837"/>
              <a:chOff x="1256352" y="1773585"/>
              <a:chExt cx="1150871" cy="689857"/>
            </a:xfrm>
          </p:grpSpPr>
          <p:sp>
            <p:nvSpPr>
              <p:cNvPr id="196" name="Oval 195"/>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Pie 196"/>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4" name="Group 163"/>
            <p:cNvGrpSpPr/>
            <p:nvPr/>
          </p:nvGrpSpPr>
          <p:grpSpPr>
            <a:xfrm>
              <a:off x="3988274" y="5097664"/>
              <a:ext cx="568316" cy="456837"/>
              <a:chOff x="1256352" y="1773585"/>
              <a:chExt cx="1150871" cy="689857"/>
            </a:xfrm>
          </p:grpSpPr>
          <p:sp>
            <p:nvSpPr>
              <p:cNvPr id="194" name="Oval 193"/>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Pie 194"/>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5" name="Group 164"/>
            <p:cNvGrpSpPr/>
            <p:nvPr/>
          </p:nvGrpSpPr>
          <p:grpSpPr>
            <a:xfrm>
              <a:off x="2790137" y="4716581"/>
              <a:ext cx="568316" cy="456837"/>
              <a:chOff x="1256352" y="1773585"/>
              <a:chExt cx="1150871" cy="689857"/>
            </a:xfrm>
          </p:grpSpPr>
          <p:sp>
            <p:nvSpPr>
              <p:cNvPr id="192" name="Oval 191"/>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Pie 192"/>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6" name="Group 165"/>
            <p:cNvGrpSpPr/>
            <p:nvPr/>
          </p:nvGrpSpPr>
          <p:grpSpPr>
            <a:xfrm>
              <a:off x="2877504" y="4155138"/>
              <a:ext cx="568316" cy="456837"/>
              <a:chOff x="1256352" y="1773585"/>
              <a:chExt cx="1150871" cy="689857"/>
            </a:xfrm>
          </p:grpSpPr>
          <p:sp>
            <p:nvSpPr>
              <p:cNvPr id="190" name="Oval 189"/>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Pie 190"/>
              <p:cNvSpPr/>
              <p:nvPr/>
            </p:nvSpPr>
            <p:spPr>
              <a:xfrm>
                <a:off x="1256352" y="1773585"/>
                <a:ext cx="1150871" cy="689857"/>
              </a:xfrm>
              <a:prstGeom prst="pie">
                <a:avLst>
                  <a:gd name="adj1" fmla="val 1113279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7" name="Group 166"/>
            <p:cNvGrpSpPr/>
            <p:nvPr/>
          </p:nvGrpSpPr>
          <p:grpSpPr>
            <a:xfrm>
              <a:off x="3640411" y="3984895"/>
              <a:ext cx="568316" cy="456837"/>
              <a:chOff x="1256352" y="1773585"/>
              <a:chExt cx="1150871" cy="689857"/>
            </a:xfrm>
          </p:grpSpPr>
          <p:sp>
            <p:nvSpPr>
              <p:cNvPr id="188" name="Oval 187"/>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Pie 188"/>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8" name="Group 167"/>
            <p:cNvGrpSpPr/>
            <p:nvPr/>
          </p:nvGrpSpPr>
          <p:grpSpPr>
            <a:xfrm>
              <a:off x="3377376" y="4869246"/>
              <a:ext cx="568316" cy="456837"/>
              <a:chOff x="1256352" y="1773585"/>
              <a:chExt cx="1150871" cy="689857"/>
            </a:xfrm>
          </p:grpSpPr>
          <p:sp>
            <p:nvSpPr>
              <p:cNvPr id="186" name="Oval 185"/>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Pie 186"/>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9" name="Group 168"/>
            <p:cNvGrpSpPr/>
            <p:nvPr/>
          </p:nvGrpSpPr>
          <p:grpSpPr>
            <a:xfrm>
              <a:off x="3478298" y="5497732"/>
              <a:ext cx="568316" cy="456837"/>
              <a:chOff x="1256352" y="1773585"/>
              <a:chExt cx="1150871" cy="689857"/>
            </a:xfrm>
          </p:grpSpPr>
          <p:sp>
            <p:nvSpPr>
              <p:cNvPr id="184" name="Oval 183"/>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Pie 184"/>
              <p:cNvSpPr/>
              <p:nvPr/>
            </p:nvSpPr>
            <p:spPr>
              <a:xfrm>
                <a:off x="1256352" y="1773585"/>
                <a:ext cx="1150871" cy="689857"/>
              </a:xfrm>
              <a:prstGeom prst="pie">
                <a:avLst>
                  <a:gd name="adj1" fmla="val 10850140"/>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0" name="Group 169"/>
            <p:cNvGrpSpPr/>
            <p:nvPr/>
          </p:nvGrpSpPr>
          <p:grpSpPr>
            <a:xfrm>
              <a:off x="3868428" y="4502406"/>
              <a:ext cx="568316" cy="456837"/>
              <a:chOff x="1256352" y="1773585"/>
              <a:chExt cx="1150871" cy="689857"/>
            </a:xfrm>
          </p:grpSpPr>
          <p:sp>
            <p:nvSpPr>
              <p:cNvPr id="182" name="Oval 181"/>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Pie 182"/>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1" name="Group 170"/>
            <p:cNvGrpSpPr/>
            <p:nvPr/>
          </p:nvGrpSpPr>
          <p:grpSpPr>
            <a:xfrm>
              <a:off x="4443366" y="4273987"/>
              <a:ext cx="568316" cy="456837"/>
              <a:chOff x="1256352" y="1773585"/>
              <a:chExt cx="1150871" cy="689857"/>
            </a:xfrm>
          </p:grpSpPr>
          <p:sp>
            <p:nvSpPr>
              <p:cNvPr id="180" name="Oval 179"/>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Pie 180"/>
              <p:cNvSpPr/>
              <p:nvPr/>
            </p:nvSpPr>
            <p:spPr>
              <a:xfrm>
                <a:off x="1256352" y="1773585"/>
                <a:ext cx="1150871" cy="689857"/>
              </a:xfrm>
              <a:prstGeom prst="pie">
                <a:avLst>
                  <a:gd name="adj1" fmla="val 21577868"/>
                  <a:gd name="adj2" fmla="val 107911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2" name="Pie 171"/>
            <p:cNvSpPr/>
            <p:nvPr/>
          </p:nvSpPr>
          <p:spPr>
            <a:xfrm rot="10800000">
              <a:off x="3374298" y="4858771"/>
              <a:ext cx="568316" cy="45683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3" name="Pie 172"/>
            <p:cNvSpPr/>
            <p:nvPr/>
          </p:nvSpPr>
          <p:spPr>
            <a:xfrm rot="10800000">
              <a:off x="4436744" y="4268796"/>
              <a:ext cx="568316" cy="45683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4" name="Pie 173"/>
            <p:cNvSpPr/>
            <p:nvPr/>
          </p:nvSpPr>
          <p:spPr>
            <a:xfrm rot="10800000">
              <a:off x="4000011" y="5087189"/>
              <a:ext cx="568316" cy="45683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5" name="Pie 174"/>
            <p:cNvSpPr/>
            <p:nvPr/>
          </p:nvSpPr>
          <p:spPr>
            <a:xfrm rot="10800000">
              <a:off x="3868252" y="4488162"/>
              <a:ext cx="568316" cy="45683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6" name="Pie 175"/>
            <p:cNvSpPr/>
            <p:nvPr/>
          </p:nvSpPr>
          <p:spPr>
            <a:xfrm rot="10800000">
              <a:off x="3640137" y="3984895"/>
              <a:ext cx="568316" cy="456837"/>
            </a:xfrm>
            <a:prstGeom prst="pie">
              <a:avLst>
                <a:gd name="adj1" fmla="val 21577868"/>
                <a:gd name="adj2" fmla="val 107911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Pie 176"/>
            <p:cNvSpPr/>
            <p:nvPr/>
          </p:nvSpPr>
          <p:spPr>
            <a:xfrm rot="10800000">
              <a:off x="3177814" y="4538624"/>
              <a:ext cx="568316" cy="45683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Pie 177"/>
            <p:cNvSpPr/>
            <p:nvPr/>
          </p:nvSpPr>
          <p:spPr>
            <a:xfrm rot="10800000">
              <a:off x="3015955" y="5292691"/>
              <a:ext cx="568316" cy="456837"/>
            </a:xfrm>
            <a:prstGeom prst="pie">
              <a:avLst>
                <a:gd name="adj1" fmla="val 21577868"/>
                <a:gd name="adj2" fmla="val 107911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9" name="Pie 178"/>
            <p:cNvSpPr/>
            <p:nvPr/>
          </p:nvSpPr>
          <p:spPr>
            <a:xfrm rot="10800000">
              <a:off x="2779847" y="4708329"/>
              <a:ext cx="568316" cy="45683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8" name="TextBox 207"/>
          <p:cNvSpPr txBox="1"/>
          <p:nvPr/>
        </p:nvSpPr>
        <p:spPr>
          <a:xfrm>
            <a:off x="1412108" y="2459404"/>
            <a:ext cx="2389885" cy="369332"/>
          </a:xfrm>
          <a:prstGeom prst="rect">
            <a:avLst/>
          </a:prstGeom>
          <a:noFill/>
        </p:spPr>
        <p:txBody>
          <a:bodyPr wrap="none" rtlCol="0">
            <a:spAutoFit/>
          </a:bodyPr>
          <a:lstStyle/>
          <a:p>
            <a:r>
              <a:rPr lang="en-US" dirty="0" smtClean="0"/>
              <a:t>Before caches collapse</a:t>
            </a:r>
            <a:endParaRPr lang="en-US" dirty="0"/>
          </a:p>
        </p:txBody>
      </p:sp>
      <p:sp>
        <p:nvSpPr>
          <p:cNvPr id="209" name="TextBox 208"/>
          <p:cNvSpPr txBox="1"/>
          <p:nvPr/>
        </p:nvSpPr>
        <p:spPr>
          <a:xfrm>
            <a:off x="5403257" y="2496788"/>
            <a:ext cx="2155270" cy="369332"/>
          </a:xfrm>
          <a:prstGeom prst="rect">
            <a:avLst/>
          </a:prstGeom>
          <a:noFill/>
        </p:spPr>
        <p:txBody>
          <a:bodyPr wrap="none" rtlCol="0">
            <a:spAutoFit/>
          </a:bodyPr>
          <a:lstStyle/>
          <a:p>
            <a:r>
              <a:rPr lang="en-US" dirty="0" smtClean="0"/>
              <a:t>After caches collapse</a:t>
            </a:r>
            <a:endParaRPr lang="en-US" dirty="0"/>
          </a:p>
        </p:txBody>
      </p:sp>
      <p:pic>
        <p:nvPicPr>
          <p:cNvPr id="6" name="res_2_cache_collaps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3875" t="9293" r="11891" b="12686"/>
          <a:stretch/>
        </p:blipFill>
        <p:spPr>
          <a:xfrm>
            <a:off x="1515471" y="2967183"/>
            <a:ext cx="6039715" cy="3570644"/>
          </a:xfrm>
          <a:prstGeom prst="rect">
            <a:avLst/>
          </a:prstGeom>
        </p:spPr>
      </p:pic>
    </p:spTree>
    <p:extLst>
      <p:ext uri="{BB962C8B-B14F-4D97-AF65-F5344CB8AC3E}">
        <p14:creationId xmlns:p14="http://schemas.microsoft.com/office/powerpoint/2010/main" val="263744988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p:cTn id="7" fill="hold" display="0">
                  <p:stCondLst>
                    <p:cond delay="indefinite"/>
                  </p:stCondLst>
                </p:cTn>
                <p:tgtEl>
                  <p:spTgt spid="6"/>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results </a:t>
            </a:r>
            <a:r>
              <a:rPr lang="en-US" dirty="0" smtClean="0"/>
              <a:t>– Robustness</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36</a:t>
            </a:fld>
            <a:r>
              <a:rPr lang="en-US" smtClean="0"/>
              <a:t>/25</a:t>
            </a:r>
            <a:endParaRPr lang="en-US" dirty="0"/>
          </a:p>
        </p:txBody>
      </p:sp>
      <p:grpSp>
        <p:nvGrpSpPr>
          <p:cNvPr id="7" name="Group 6"/>
          <p:cNvGrpSpPr/>
          <p:nvPr/>
        </p:nvGrpSpPr>
        <p:grpSpPr>
          <a:xfrm>
            <a:off x="265366" y="3557362"/>
            <a:ext cx="8566907" cy="2892019"/>
            <a:chOff x="265366" y="3557362"/>
            <a:chExt cx="8566907" cy="2892019"/>
          </a:xfrm>
        </p:grpSpPr>
        <p:grpSp>
          <p:nvGrpSpPr>
            <p:cNvPr id="21" name="그룹 31"/>
            <p:cNvGrpSpPr/>
            <p:nvPr/>
          </p:nvGrpSpPr>
          <p:grpSpPr>
            <a:xfrm>
              <a:off x="265366" y="3586893"/>
              <a:ext cx="4196809" cy="2040939"/>
              <a:chOff x="122353" y="3821401"/>
              <a:chExt cx="4196809" cy="2040939"/>
            </a:xfrm>
          </p:grpSpPr>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53" y="3821401"/>
                <a:ext cx="4196809" cy="204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 name="Line 5"/>
              <p:cNvSpPr>
                <a:spLocks noChangeShapeType="1"/>
              </p:cNvSpPr>
              <p:nvPr/>
            </p:nvSpPr>
            <p:spPr bwMode="auto">
              <a:xfrm rot="10800000" flipH="1">
                <a:off x="1034796" y="5152429"/>
                <a:ext cx="401836" cy="45988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Rectangle 6"/>
              <p:cNvSpPr>
                <a:spLocks/>
              </p:cNvSpPr>
              <p:nvPr/>
            </p:nvSpPr>
            <p:spPr bwMode="auto">
              <a:xfrm>
                <a:off x="571736" y="4984024"/>
                <a:ext cx="1384995" cy="200055"/>
              </a:xfrm>
              <a:prstGeom prst="rect">
                <a:avLst/>
              </a:prstGeom>
              <a:solidFill>
                <a:srgbClr val="FFD8BB"/>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dirty="0" smtClean="0">
                    <a:ea typeface="ＭＳ Ｐゴシック" charset="0"/>
                    <a:cs typeface="Arial" charset="0"/>
                  </a:rPr>
                  <a:t>1</a:t>
                </a:r>
                <a:r>
                  <a:rPr lang="en-US" sz="1300" dirty="0">
                    <a:ea typeface="ＭＳ Ｐゴシック" charset="0"/>
                    <a:cs typeface="Arial" charset="0"/>
                  </a:rPr>
                  <a:t>% non-cache traffic</a:t>
                </a:r>
              </a:p>
            </p:txBody>
          </p:sp>
          <p:pic>
            <p:nvPicPr>
              <p:cNvPr id="2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271" y="4255044"/>
                <a:ext cx="5000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 name="Rectangle 8"/>
              <p:cNvSpPr>
                <a:spLocks/>
              </p:cNvSpPr>
              <p:nvPr/>
            </p:nvSpPr>
            <p:spPr bwMode="auto">
              <a:xfrm>
                <a:off x="1919578" y="3955852"/>
                <a:ext cx="1065356" cy="200055"/>
              </a:xfrm>
              <a:prstGeom prst="rect">
                <a:avLst/>
              </a:prstGeom>
              <a:solidFill>
                <a:srgbClr val="FFD8BB"/>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dirty="0" smtClean="0">
                    <a:ea typeface="ＭＳ Ｐゴシック" charset="0"/>
                    <a:cs typeface="Arial" charset="0"/>
                  </a:rPr>
                  <a:t>Caches </a:t>
                </a:r>
                <a:r>
                  <a:rPr lang="en-US" sz="1300" dirty="0">
                    <a:ea typeface="ＭＳ Ｐゴシック" charset="0"/>
                    <a:cs typeface="Arial" charset="0"/>
                  </a:rPr>
                  <a:t>collapse</a:t>
                </a:r>
              </a:p>
            </p:txBody>
          </p:sp>
          <p:sp>
            <p:nvSpPr>
              <p:cNvPr id="27" name="Line 9"/>
              <p:cNvSpPr>
                <a:spLocks noChangeShapeType="1"/>
              </p:cNvSpPr>
              <p:nvPr/>
            </p:nvSpPr>
            <p:spPr bwMode="auto">
              <a:xfrm rot="10800000" flipH="1">
                <a:off x="3094907" y="5093271"/>
                <a:ext cx="311004" cy="54471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Rectangle 10"/>
              <p:cNvSpPr>
                <a:spLocks/>
              </p:cNvSpPr>
              <p:nvPr/>
            </p:nvSpPr>
            <p:spPr bwMode="auto">
              <a:xfrm>
                <a:off x="2468226" y="4647902"/>
                <a:ext cx="1751030" cy="437555"/>
              </a:xfrm>
              <a:prstGeom prst="rect">
                <a:avLst/>
              </a:prstGeom>
              <a:solidFill>
                <a:srgbClr val="FFD8BB"/>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300" dirty="0">
                    <a:ea typeface="ＭＳ Ｐゴシック" charset="0"/>
                    <a:cs typeface="Arial" charset="0"/>
                  </a:rPr>
                  <a:t>Leftover caches are able to repair the system</a:t>
                </a:r>
              </a:p>
            </p:txBody>
          </p:sp>
        </p:grpSp>
        <p:grpSp>
          <p:nvGrpSpPr>
            <p:cNvPr id="29" name="그룹 39"/>
            <p:cNvGrpSpPr/>
            <p:nvPr/>
          </p:nvGrpSpPr>
          <p:grpSpPr>
            <a:xfrm>
              <a:off x="4499316" y="3557362"/>
              <a:ext cx="4332957" cy="2205326"/>
              <a:chOff x="4811043" y="3821401"/>
              <a:chExt cx="4332957" cy="2205326"/>
            </a:xfrm>
          </p:grpSpPr>
          <p:pic>
            <p:nvPicPr>
              <p:cNvPr id="3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043" y="3821401"/>
                <a:ext cx="4218420" cy="211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 name="Line 11"/>
              <p:cNvSpPr>
                <a:spLocks noChangeShapeType="1"/>
              </p:cNvSpPr>
              <p:nvPr/>
            </p:nvSpPr>
            <p:spPr bwMode="auto">
              <a:xfrm>
                <a:off x="5388180" y="4478238"/>
                <a:ext cx="145107" cy="508992"/>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 name="Rectangle 12"/>
              <p:cNvSpPr>
                <a:spLocks/>
              </p:cNvSpPr>
              <p:nvPr/>
            </p:nvSpPr>
            <p:spPr bwMode="auto">
              <a:xfrm>
                <a:off x="5149566" y="5039693"/>
                <a:ext cx="1268821" cy="200055"/>
              </a:xfrm>
              <a:prstGeom prst="rect">
                <a:avLst/>
              </a:prstGeom>
              <a:solidFill>
                <a:srgbClr val="FFD8BB"/>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dirty="0">
                    <a:ea typeface="ＭＳ Ｐゴシック" charset="0"/>
                    <a:cs typeface="Arial" charset="0"/>
                  </a:rPr>
                  <a:t>Storage converged</a:t>
                </a:r>
              </a:p>
            </p:txBody>
          </p:sp>
          <p:pic>
            <p:nvPicPr>
              <p:cNvPr id="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08" y="4826891"/>
                <a:ext cx="5000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 name="Rectangle 15"/>
              <p:cNvSpPr>
                <a:spLocks/>
              </p:cNvSpPr>
              <p:nvPr/>
            </p:nvSpPr>
            <p:spPr bwMode="auto">
              <a:xfrm>
                <a:off x="7293496" y="5612309"/>
                <a:ext cx="1538777" cy="414418"/>
              </a:xfrm>
              <a:prstGeom prst="rect">
                <a:avLst/>
              </a:prstGeom>
              <a:solidFill>
                <a:srgbClr val="FFD8BB"/>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300" dirty="0">
                    <a:ea typeface="ＭＳ Ｐゴシック" charset="0"/>
                    <a:cs typeface="Arial" charset="0"/>
                  </a:rPr>
                  <a:t>System loss half of storage</a:t>
                </a:r>
              </a:p>
            </p:txBody>
          </p:sp>
          <p:sp>
            <p:nvSpPr>
              <p:cNvPr id="35" name="Line 16"/>
              <p:cNvSpPr>
                <a:spLocks noChangeShapeType="1"/>
              </p:cNvSpPr>
              <p:nvPr/>
            </p:nvSpPr>
            <p:spPr bwMode="auto">
              <a:xfrm>
                <a:off x="6961982" y="5393531"/>
                <a:ext cx="359420" cy="24445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 name="Rectangle 17"/>
              <p:cNvSpPr>
                <a:spLocks/>
              </p:cNvSpPr>
              <p:nvPr/>
            </p:nvSpPr>
            <p:spPr bwMode="auto">
              <a:xfrm>
                <a:off x="7454231" y="4987230"/>
                <a:ext cx="1689769" cy="437555"/>
              </a:xfrm>
              <a:prstGeom prst="rect">
                <a:avLst/>
              </a:prstGeom>
              <a:solidFill>
                <a:srgbClr val="FFD8BB"/>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300">
                    <a:ea typeface="ＭＳ Ｐゴシック" charset="0"/>
                    <a:cs typeface="Arial" charset="0"/>
                  </a:rPr>
                  <a:t>Leftover caches store twice than before</a:t>
                </a:r>
              </a:p>
            </p:txBody>
          </p:sp>
          <p:sp>
            <p:nvSpPr>
              <p:cNvPr id="37" name="Line 18"/>
              <p:cNvSpPr>
                <a:spLocks noChangeShapeType="1"/>
              </p:cNvSpPr>
              <p:nvPr/>
            </p:nvSpPr>
            <p:spPr bwMode="auto">
              <a:xfrm flipH="1">
                <a:off x="7465393" y="4630043"/>
                <a:ext cx="250031" cy="40965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40" name="Rectangle 5"/>
            <p:cNvSpPr>
              <a:spLocks/>
            </p:cNvSpPr>
            <p:nvPr/>
          </p:nvSpPr>
          <p:spPr bwMode="auto">
            <a:xfrm>
              <a:off x="432618" y="5943909"/>
              <a:ext cx="8285117" cy="505472"/>
            </a:xfrm>
            <a:prstGeom prst="rect">
              <a:avLst/>
            </a:prstGeom>
            <a:solidFill>
              <a:srgbClr val="FFD8BB"/>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dirty="0" smtClean="0">
                  <a:latin typeface="Arial Bold" charset="0"/>
                  <a:ea typeface="ＭＳ Ｐゴシック" charset="0"/>
                  <a:cs typeface="Arial Bold" charset="0"/>
                  <a:sym typeface="Arial Bold" charset="0"/>
                </a:rPr>
                <a:t>Conclusion : The system is robust to dynamic of users and caches</a:t>
              </a:r>
              <a:endParaRPr lang="en-US" sz="2100" dirty="0">
                <a:ea typeface="ＭＳ Ｐゴシック" charset="0"/>
                <a:cs typeface="Arial" charset="0"/>
              </a:endParaRPr>
            </a:p>
          </p:txBody>
        </p:sp>
      </p:grpSp>
      <p:grpSp>
        <p:nvGrpSpPr>
          <p:cNvPr id="3" name="Group 2"/>
          <p:cNvGrpSpPr/>
          <p:nvPr/>
        </p:nvGrpSpPr>
        <p:grpSpPr>
          <a:xfrm>
            <a:off x="180310" y="1054962"/>
            <a:ext cx="4220792" cy="1840638"/>
            <a:chOff x="129978" y="947547"/>
            <a:chExt cx="8366752" cy="3648643"/>
          </a:xfrm>
        </p:grpSpPr>
        <p:sp>
          <p:nvSpPr>
            <p:cNvPr id="41" name="Explosion 2 40"/>
            <p:cNvSpPr/>
            <p:nvPr/>
          </p:nvSpPr>
          <p:spPr>
            <a:xfrm>
              <a:off x="605802" y="947547"/>
              <a:ext cx="2935143" cy="2783985"/>
            </a:xfrm>
            <a:prstGeom prst="irregularSeal2">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780006" y="1503184"/>
              <a:ext cx="7716724" cy="2216669"/>
              <a:chOff x="413403" y="1614704"/>
              <a:chExt cx="7716724" cy="2216669"/>
            </a:xfrm>
          </p:grpSpPr>
          <p:grpSp>
            <p:nvGrpSpPr>
              <p:cNvPr id="43" name="Group 42"/>
              <p:cNvGrpSpPr/>
              <p:nvPr/>
            </p:nvGrpSpPr>
            <p:grpSpPr>
              <a:xfrm>
                <a:off x="413403" y="1614704"/>
                <a:ext cx="4297386" cy="1973703"/>
                <a:chOff x="486253" y="1358542"/>
                <a:chExt cx="6489367" cy="2980436"/>
              </a:xfrm>
            </p:grpSpPr>
            <p:sp>
              <p:nvSpPr>
                <p:cNvPr id="57" name="Pie 56"/>
                <p:cNvSpPr/>
                <p:nvPr/>
              </p:nvSpPr>
              <p:spPr>
                <a:xfrm>
                  <a:off x="1256353" y="1773586"/>
                  <a:ext cx="858199"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p:cNvGrpSpPr/>
                <p:nvPr/>
              </p:nvGrpSpPr>
              <p:grpSpPr>
                <a:xfrm>
                  <a:off x="1437329" y="1849785"/>
                  <a:ext cx="858198" cy="689857"/>
                  <a:chOff x="1256352" y="1773585"/>
                  <a:chExt cx="1150871" cy="689857"/>
                </a:xfrm>
              </p:grpSpPr>
              <p:sp>
                <p:nvSpPr>
                  <p:cNvPr id="141" name="Oval 14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Pie 141"/>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9" name="Group 58"/>
                <p:cNvGrpSpPr/>
                <p:nvPr/>
              </p:nvGrpSpPr>
              <p:grpSpPr>
                <a:xfrm>
                  <a:off x="1046331" y="2194713"/>
                  <a:ext cx="858198" cy="689857"/>
                  <a:chOff x="1256352" y="1773585"/>
                  <a:chExt cx="1150871" cy="689857"/>
                </a:xfrm>
              </p:grpSpPr>
              <p:sp>
                <p:nvSpPr>
                  <p:cNvPr id="139" name="Oval 13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Pie 139"/>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0" name="Group 59"/>
                <p:cNvGrpSpPr/>
                <p:nvPr/>
              </p:nvGrpSpPr>
              <p:grpSpPr>
                <a:xfrm>
                  <a:off x="1904530" y="2884570"/>
                  <a:ext cx="858198" cy="689857"/>
                  <a:chOff x="1256352" y="1773585"/>
                  <a:chExt cx="1150871" cy="689857"/>
                </a:xfrm>
              </p:grpSpPr>
              <p:sp>
                <p:nvSpPr>
                  <p:cNvPr id="137" name="Oval 13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Pie 137"/>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p:nvGrpSpPr>
              <p:grpSpPr>
                <a:xfrm>
                  <a:off x="2199328" y="1615622"/>
                  <a:ext cx="858198" cy="689857"/>
                  <a:chOff x="1256352" y="1773585"/>
                  <a:chExt cx="1150871" cy="689857"/>
                </a:xfrm>
              </p:grpSpPr>
              <p:sp>
                <p:nvSpPr>
                  <p:cNvPr id="135" name="Oval 134"/>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Pie 135"/>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p:cNvGrpSpPr/>
                <p:nvPr/>
              </p:nvGrpSpPr>
              <p:grpSpPr>
                <a:xfrm>
                  <a:off x="827254" y="3326160"/>
                  <a:ext cx="858198" cy="689857"/>
                  <a:chOff x="1256352" y="1773585"/>
                  <a:chExt cx="1150871" cy="689857"/>
                </a:xfrm>
              </p:grpSpPr>
              <p:sp>
                <p:nvSpPr>
                  <p:cNvPr id="133" name="Oval 132"/>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Pie 133"/>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3" name="Group 62"/>
                <p:cNvGrpSpPr/>
                <p:nvPr/>
              </p:nvGrpSpPr>
              <p:grpSpPr>
                <a:xfrm>
                  <a:off x="2762728" y="2463442"/>
                  <a:ext cx="858198" cy="689857"/>
                  <a:chOff x="1256352" y="1773585"/>
                  <a:chExt cx="1150871" cy="689857"/>
                </a:xfrm>
              </p:grpSpPr>
              <p:sp>
                <p:nvSpPr>
                  <p:cNvPr id="131" name="Oval 13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Pie 131"/>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4" name="Group 63"/>
                <p:cNvGrpSpPr/>
                <p:nvPr/>
              </p:nvGrpSpPr>
              <p:grpSpPr>
                <a:xfrm>
                  <a:off x="2295527" y="3038905"/>
                  <a:ext cx="858198" cy="689857"/>
                  <a:chOff x="1256352" y="1773585"/>
                  <a:chExt cx="1150871" cy="689857"/>
                </a:xfrm>
              </p:grpSpPr>
              <p:sp>
                <p:nvSpPr>
                  <p:cNvPr id="129" name="Oval 12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Pie 129"/>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p:cNvGrpSpPr/>
                <p:nvPr/>
              </p:nvGrpSpPr>
              <p:grpSpPr>
                <a:xfrm>
                  <a:off x="486253" y="2463441"/>
                  <a:ext cx="858198" cy="689857"/>
                  <a:chOff x="1256352" y="1773585"/>
                  <a:chExt cx="1150871" cy="689857"/>
                </a:xfrm>
              </p:grpSpPr>
              <p:sp>
                <p:nvSpPr>
                  <p:cNvPr id="127" name="Oval 12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Pie 127"/>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6" name="Group 65"/>
                <p:cNvGrpSpPr/>
                <p:nvPr/>
              </p:nvGrpSpPr>
              <p:grpSpPr>
                <a:xfrm>
                  <a:off x="618184" y="1615622"/>
                  <a:ext cx="858198" cy="689857"/>
                  <a:chOff x="1256352" y="1773585"/>
                  <a:chExt cx="1150871" cy="689857"/>
                </a:xfrm>
              </p:grpSpPr>
              <p:sp>
                <p:nvSpPr>
                  <p:cNvPr id="125" name="Oval 124"/>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Pie 125"/>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7" name="Group 66"/>
                <p:cNvGrpSpPr/>
                <p:nvPr/>
              </p:nvGrpSpPr>
              <p:grpSpPr>
                <a:xfrm>
                  <a:off x="1770229" y="1358542"/>
                  <a:ext cx="858198" cy="689857"/>
                  <a:chOff x="1256352" y="1773585"/>
                  <a:chExt cx="1150871" cy="689857"/>
                </a:xfrm>
              </p:grpSpPr>
              <p:sp>
                <p:nvSpPr>
                  <p:cNvPr id="123" name="Oval 122"/>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ie 123"/>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p:cNvGrpSpPr/>
                <p:nvPr/>
              </p:nvGrpSpPr>
              <p:grpSpPr>
                <a:xfrm>
                  <a:off x="1373027" y="2693976"/>
                  <a:ext cx="858198" cy="689857"/>
                  <a:chOff x="1256352" y="1773585"/>
                  <a:chExt cx="1150871" cy="689857"/>
                </a:xfrm>
              </p:grpSpPr>
              <p:sp>
                <p:nvSpPr>
                  <p:cNvPr id="121" name="Oval 12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Pie 121"/>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9" name="Group 68"/>
                <p:cNvGrpSpPr/>
                <p:nvPr/>
              </p:nvGrpSpPr>
              <p:grpSpPr>
                <a:xfrm>
                  <a:off x="1525427" y="3643036"/>
                  <a:ext cx="858198" cy="689857"/>
                  <a:chOff x="1256352" y="1773585"/>
                  <a:chExt cx="1150871" cy="689857"/>
                </a:xfrm>
              </p:grpSpPr>
              <p:sp>
                <p:nvSpPr>
                  <p:cNvPr id="119" name="Oval 11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Pie 119"/>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0" name="Group 69"/>
                <p:cNvGrpSpPr/>
                <p:nvPr/>
              </p:nvGrpSpPr>
              <p:grpSpPr>
                <a:xfrm>
                  <a:off x="2114551" y="2140021"/>
                  <a:ext cx="858198" cy="689857"/>
                  <a:chOff x="1256352" y="1773585"/>
                  <a:chExt cx="1150871" cy="689857"/>
                </a:xfrm>
              </p:grpSpPr>
              <p:sp>
                <p:nvSpPr>
                  <p:cNvPr id="117" name="Oval 11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Pie 117"/>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1" name="Group 70"/>
                <p:cNvGrpSpPr/>
                <p:nvPr/>
              </p:nvGrpSpPr>
              <p:grpSpPr>
                <a:xfrm>
                  <a:off x="2982749" y="1795092"/>
                  <a:ext cx="858198" cy="689857"/>
                  <a:chOff x="1256352" y="1773585"/>
                  <a:chExt cx="1150871" cy="689857"/>
                </a:xfrm>
              </p:grpSpPr>
              <p:sp>
                <p:nvSpPr>
                  <p:cNvPr id="115" name="Oval 114"/>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Pie 115"/>
                  <p:cNvSpPr/>
                  <p:nvPr/>
                </p:nvSpPr>
                <p:spPr>
                  <a:xfrm>
                    <a:off x="1256352" y="1773585"/>
                    <a:ext cx="1150871" cy="689857"/>
                  </a:xfrm>
                  <a:prstGeom prst="pie">
                    <a:avLst>
                      <a:gd name="adj1" fmla="val 21577868"/>
                      <a:gd name="adj2" fmla="val 107911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2" name="Pie 71"/>
                <p:cNvSpPr/>
                <p:nvPr/>
              </p:nvSpPr>
              <p:spPr>
                <a:xfrm>
                  <a:off x="4391026" y="1779670"/>
                  <a:ext cx="858199"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3" name="Group 72"/>
                <p:cNvGrpSpPr/>
                <p:nvPr/>
              </p:nvGrpSpPr>
              <p:grpSpPr>
                <a:xfrm>
                  <a:off x="4572002" y="1855870"/>
                  <a:ext cx="858198" cy="689857"/>
                  <a:chOff x="1256352" y="1773585"/>
                  <a:chExt cx="1150871" cy="689857"/>
                </a:xfrm>
              </p:grpSpPr>
              <p:sp>
                <p:nvSpPr>
                  <p:cNvPr id="113" name="Oval 112"/>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Pie 113"/>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4" name="Group 73"/>
                <p:cNvGrpSpPr/>
                <p:nvPr/>
              </p:nvGrpSpPr>
              <p:grpSpPr>
                <a:xfrm>
                  <a:off x="4181004" y="2200798"/>
                  <a:ext cx="858198" cy="689857"/>
                  <a:chOff x="1256352" y="1773585"/>
                  <a:chExt cx="1150871" cy="689857"/>
                </a:xfrm>
              </p:grpSpPr>
              <p:sp>
                <p:nvSpPr>
                  <p:cNvPr id="111" name="Oval 11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ie 111"/>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5" name="Group 74"/>
                <p:cNvGrpSpPr/>
                <p:nvPr/>
              </p:nvGrpSpPr>
              <p:grpSpPr>
                <a:xfrm>
                  <a:off x="5039203" y="2890655"/>
                  <a:ext cx="858198" cy="689857"/>
                  <a:chOff x="1256352" y="1773585"/>
                  <a:chExt cx="1150871" cy="689857"/>
                </a:xfrm>
              </p:grpSpPr>
              <p:sp>
                <p:nvSpPr>
                  <p:cNvPr id="109" name="Oval 10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Pie 109"/>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6" name="Group 75"/>
                <p:cNvGrpSpPr/>
                <p:nvPr/>
              </p:nvGrpSpPr>
              <p:grpSpPr>
                <a:xfrm>
                  <a:off x="5334001" y="1621707"/>
                  <a:ext cx="858198" cy="689857"/>
                  <a:chOff x="1256352" y="1773585"/>
                  <a:chExt cx="1150871" cy="689857"/>
                </a:xfrm>
              </p:grpSpPr>
              <p:sp>
                <p:nvSpPr>
                  <p:cNvPr id="107" name="Oval 10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ie 107"/>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7" name="Group 76"/>
                <p:cNvGrpSpPr/>
                <p:nvPr/>
              </p:nvGrpSpPr>
              <p:grpSpPr>
                <a:xfrm>
                  <a:off x="3961927" y="3332245"/>
                  <a:ext cx="858198" cy="689857"/>
                  <a:chOff x="1256352" y="1773585"/>
                  <a:chExt cx="1150871" cy="689857"/>
                </a:xfrm>
              </p:grpSpPr>
              <p:sp>
                <p:nvSpPr>
                  <p:cNvPr id="105" name="Oval 104"/>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ie 105"/>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8" name="Group 77"/>
                <p:cNvGrpSpPr/>
                <p:nvPr/>
              </p:nvGrpSpPr>
              <p:grpSpPr>
                <a:xfrm>
                  <a:off x="5897401" y="2469527"/>
                  <a:ext cx="858198" cy="689857"/>
                  <a:chOff x="1256352" y="1773585"/>
                  <a:chExt cx="1150871" cy="689857"/>
                </a:xfrm>
              </p:grpSpPr>
              <p:sp>
                <p:nvSpPr>
                  <p:cNvPr id="103" name="Oval 102"/>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Pie 103"/>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9" name="Group 78"/>
                <p:cNvGrpSpPr/>
                <p:nvPr/>
              </p:nvGrpSpPr>
              <p:grpSpPr>
                <a:xfrm>
                  <a:off x="5430200" y="3044990"/>
                  <a:ext cx="858198" cy="689857"/>
                  <a:chOff x="1256352" y="1773585"/>
                  <a:chExt cx="1150871" cy="689857"/>
                </a:xfrm>
              </p:grpSpPr>
              <p:sp>
                <p:nvSpPr>
                  <p:cNvPr id="101" name="Oval 10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Pie 101"/>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p:cNvGrpSpPr/>
                <p:nvPr/>
              </p:nvGrpSpPr>
              <p:grpSpPr>
                <a:xfrm>
                  <a:off x="3620926" y="2469526"/>
                  <a:ext cx="858198" cy="689857"/>
                  <a:chOff x="1256352" y="1773585"/>
                  <a:chExt cx="1150871" cy="689857"/>
                </a:xfrm>
              </p:grpSpPr>
              <p:sp>
                <p:nvSpPr>
                  <p:cNvPr id="99" name="Oval 9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Pie 99"/>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1" name="Group 80"/>
                <p:cNvGrpSpPr/>
                <p:nvPr/>
              </p:nvGrpSpPr>
              <p:grpSpPr>
                <a:xfrm>
                  <a:off x="3752857" y="1621707"/>
                  <a:ext cx="858198" cy="689857"/>
                  <a:chOff x="1256352" y="1773585"/>
                  <a:chExt cx="1150871" cy="689857"/>
                </a:xfrm>
              </p:grpSpPr>
              <p:sp>
                <p:nvSpPr>
                  <p:cNvPr id="97" name="Oval 9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ie 97"/>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2" name="Group 81"/>
                <p:cNvGrpSpPr/>
                <p:nvPr/>
              </p:nvGrpSpPr>
              <p:grpSpPr>
                <a:xfrm>
                  <a:off x="4904902" y="1364627"/>
                  <a:ext cx="858198" cy="689857"/>
                  <a:chOff x="1256352" y="1773585"/>
                  <a:chExt cx="1150871" cy="689857"/>
                </a:xfrm>
              </p:grpSpPr>
              <p:sp>
                <p:nvSpPr>
                  <p:cNvPr id="95" name="Oval 94"/>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Pie 95"/>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3" name="Group 82"/>
                <p:cNvGrpSpPr/>
                <p:nvPr/>
              </p:nvGrpSpPr>
              <p:grpSpPr>
                <a:xfrm>
                  <a:off x="4507700" y="2700061"/>
                  <a:ext cx="858198" cy="689857"/>
                  <a:chOff x="1256352" y="1773585"/>
                  <a:chExt cx="1150871" cy="689857"/>
                </a:xfrm>
              </p:grpSpPr>
              <p:sp>
                <p:nvSpPr>
                  <p:cNvPr id="93" name="Oval 92"/>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Pie 93"/>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4" name="Group 83"/>
                <p:cNvGrpSpPr/>
                <p:nvPr/>
              </p:nvGrpSpPr>
              <p:grpSpPr>
                <a:xfrm>
                  <a:off x="4660100" y="3649121"/>
                  <a:ext cx="858198" cy="689857"/>
                  <a:chOff x="1256352" y="1773585"/>
                  <a:chExt cx="1150871" cy="689857"/>
                </a:xfrm>
              </p:grpSpPr>
              <p:sp>
                <p:nvSpPr>
                  <p:cNvPr id="91" name="Oval 90"/>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ie 91"/>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5" name="Group 84"/>
                <p:cNvGrpSpPr/>
                <p:nvPr/>
              </p:nvGrpSpPr>
              <p:grpSpPr>
                <a:xfrm>
                  <a:off x="5249224" y="2146106"/>
                  <a:ext cx="858198" cy="689857"/>
                  <a:chOff x="1256352" y="1773585"/>
                  <a:chExt cx="1150871" cy="689857"/>
                </a:xfrm>
              </p:grpSpPr>
              <p:sp>
                <p:nvSpPr>
                  <p:cNvPr id="89" name="Oval 88"/>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e 89"/>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6" name="Group 85"/>
                <p:cNvGrpSpPr/>
                <p:nvPr/>
              </p:nvGrpSpPr>
              <p:grpSpPr>
                <a:xfrm>
                  <a:off x="6117422" y="1801177"/>
                  <a:ext cx="858198" cy="689857"/>
                  <a:chOff x="1256352" y="1773585"/>
                  <a:chExt cx="1150871" cy="689857"/>
                </a:xfrm>
              </p:grpSpPr>
              <p:sp>
                <p:nvSpPr>
                  <p:cNvPr id="87" name="Oval 86"/>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e 87"/>
                  <p:cNvSpPr/>
                  <p:nvPr/>
                </p:nvSpPr>
                <p:spPr>
                  <a:xfrm>
                    <a:off x="1256352" y="1773585"/>
                    <a:ext cx="1150871" cy="689857"/>
                  </a:xfrm>
                  <a:prstGeom prst="pie">
                    <a:avLst>
                      <a:gd name="adj1" fmla="val 21577868"/>
                      <a:gd name="adj2" fmla="val 107911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44" name="Right Arrow 43"/>
              <p:cNvSpPr/>
              <p:nvPr/>
            </p:nvSpPr>
            <p:spPr>
              <a:xfrm>
                <a:off x="4810125" y="2274900"/>
                <a:ext cx="933450" cy="6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http://www.freeiconsweb.com/Icons-show/IconsLandVistaPeopleIconsDemo/Client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1847" y="1930945"/>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http://www.freeiconsweb.com/Icons-show/IconsLandVistaPeopleIconsDemo/Child_Male_Ligh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7822" y="1676705"/>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FootballPlayer Female Ligh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6247" y="2920236"/>
                <a:ext cx="633880" cy="63388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http://www.freeiconsweb.com/Icons-show/IconsLandVistaPeopleIconsDemo/Child_Male_Ligh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5611" y="2127024"/>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freeiconsweb.com/Icons-show/IconsLandVistaPeopleIconsDemo/Client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1447" y="3085405"/>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freeiconsweb.com/Icons-show/IconsLandVistaPeopleIconsDemo/Client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790" y="2780605"/>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www.freeiconsweb.com/Icons-show/IconsLandVistaPeopleIconsDemo/Client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6769" y="322177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www.freeiconsweb.com/Icons-show/IconsLandVistaPeopleIconsDemo/Client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0736" y="2381597"/>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African Fema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4647" y="3221772"/>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ttp://www.freeiconsweb.com/Icons-show/IconsLandVistaPeopleIconsDemo/Child_Male_Ligh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4043" y="2540546"/>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http://www.freeiconsweb.com/Icons-show/IconsLandVistaPeopleIconsDemo/Child_Male_Ligh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8006" y="1676705"/>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FootballPlayer Female Ligh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3625" y="1678481"/>
                <a:ext cx="633880" cy="633881"/>
              </a:xfrm>
              <a:prstGeom prst="rect">
                <a:avLst/>
              </a:prstGeom>
              <a:noFill/>
              <a:extLst>
                <a:ext uri="{909E8E84-426E-40dd-AFC4-6F175D3DCCD1}">
                  <a14:hiddenFill xmlns:a14="http://schemas.microsoft.com/office/drawing/2010/main">
                    <a:solidFill>
                      <a:srgbClr val="FFFFFF"/>
                    </a:solidFill>
                  </a14:hiddenFill>
                </a:ext>
              </a:extLst>
            </p:spPr>
          </p:pic>
        </p:grpSp>
        <p:pic>
          <p:nvPicPr>
            <p:cNvPr id="143" name="Picture 2" descr="http://www.veryicon.com/icon/png/Movie%20%26%20TV/Danger%20Mouse/Bom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4388708">
              <a:off x="129978" y="3447186"/>
              <a:ext cx="1149004" cy="11490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4" name="Group 143"/>
          <p:cNvGrpSpPr/>
          <p:nvPr/>
        </p:nvGrpSpPr>
        <p:grpSpPr>
          <a:xfrm>
            <a:off x="4858626" y="1222958"/>
            <a:ext cx="3599373" cy="1364075"/>
            <a:chOff x="2779847" y="3942451"/>
            <a:chExt cx="5685505" cy="2154668"/>
          </a:xfrm>
        </p:grpSpPr>
        <p:sp>
          <p:nvSpPr>
            <p:cNvPr id="145" name="Right Arrow 144"/>
            <p:cNvSpPr/>
            <p:nvPr/>
          </p:nvSpPr>
          <p:spPr>
            <a:xfrm>
              <a:off x="5145350" y="4540646"/>
              <a:ext cx="933450" cy="6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2" descr="http://www.freeiconsweb.com/Icons-show/IconsLandVistaPeopleIconsDemo/Client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7072" y="419669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4" descr="http://www.freeiconsweb.com/Icons-show/IconsLandVistaPeopleIconsDemo/Child_Male_Ligh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047" y="394245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8" descr="FootballPlayer Female Ligh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1472" y="5185982"/>
              <a:ext cx="633880" cy="633881"/>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4" descr="http://www.freeiconsweb.com/Icons-show/IconsLandVistaPeopleIconsDemo/Child_Male_Ligh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0836" y="4392770"/>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http://www.freeiconsweb.com/Icons-show/IconsLandVistaPeopleIconsDemo/Client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6672" y="535115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www.freeiconsweb.com/Icons-show/IconsLandVistaPeopleIconsDemo/Client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6015" y="504635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http://www.freeiconsweb.com/Icons-show/IconsLandVistaPeopleIconsDemo/Client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1994" y="5487517"/>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http://www.freeiconsweb.com/Icons-show/IconsLandVistaPeopleIconsDemo/Client_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5961" y="4647343"/>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6" descr="African Fema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9872" y="5487518"/>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4" descr="http://www.freeiconsweb.com/Icons-show/IconsLandVistaPeopleIconsDemo/Child_Male_Ligh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9268" y="4806292"/>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4" descr="http://www.freeiconsweb.com/Icons-show/IconsLandVistaPeopleIconsDemo/Child_Male_Ligh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231" y="3942451"/>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FootballPlayer Female Ligh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8850" y="3944227"/>
              <a:ext cx="633880" cy="63388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3419958" y="4310206"/>
              <a:ext cx="568316" cy="456837"/>
              <a:chOff x="1256352" y="1773585"/>
              <a:chExt cx="1150871" cy="689857"/>
            </a:xfrm>
          </p:grpSpPr>
          <p:sp>
            <p:nvSpPr>
              <p:cNvPr id="206" name="Oval 205"/>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Pie 206"/>
              <p:cNvSpPr/>
              <p:nvPr/>
            </p:nvSpPr>
            <p:spPr>
              <a:xfrm>
                <a:off x="1256352" y="1773585"/>
                <a:ext cx="1150871" cy="689857"/>
              </a:xfrm>
              <a:prstGeom prst="pie">
                <a:avLst>
                  <a:gd name="adj1" fmla="val 11202070"/>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9" name="Group 158"/>
            <p:cNvGrpSpPr/>
            <p:nvPr/>
          </p:nvGrpSpPr>
          <p:grpSpPr>
            <a:xfrm>
              <a:off x="3161032" y="4538624"/>
              <a:ext cx="568316" cy="456837"/>
              <a:chOff x="1256352" y="1773585"/>
              <a:chExt cx="1150871" cy="689857"/>
            </a:xfrm>
          </p:grpSpPr>
          <p:sp>
            <p:nvSpPr>
              <p:cNvPr id="204" name="Oval 203"/>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Pie 204"/>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0" name="Group 159"/>
            <p:cNvGrpSpPr/>
            <p:nvPr/>
          </p:nvGrpSpPr>
          <p:grpSpPr>
            <a:xfrm>
              <a:off x="3729348" y="4995461"/>
              <a:ext cx="568316" cy="456837"/>
              <a:chOff x="1256352" y="1773585"/>
              <a:chExt cx="1150871" cy="689857"/>
            </a:xfrm>
          </p:grpSpPr>
          <p:sp>
            <p:nvSpPr>
              <p:cNvPr id="202" name="Oval 201"/>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Pie 202"/>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1" name="Group 160"/>
            <p:cNvGrpSpPr/>
            <p:nvPr/>
          </p:nvGrpSpPr>
          <p:grpSpPr>
            <a:xfrm>
              <a:off x="3924569" y="4155138"/>
              <a:ext cx="568316" cy="456837"/>
              <a:chOff x="1256352" y="1773585"/>
              <a:chExt cx="1150871" cy="689857"/>
            </a:xfrm>
          </p:grpSpPr>
          <p:sp>
            <p:nvSpPr>
              <p:cNvPr id="200" name="Oval 199"/>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Pie 200"/>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2" name="Group 161"/>
            <p:cNvGrpSpPr/>
            <p:nvPr/>
          </p:nvGrpSpPr>
          <p:grpSpPr>
            <a:xfrm>
              <a:off x="3015955" y="5287890"/>
              <a:ext cx="568316" cy="456837"/>
              <a:chOff x="1256352" y="1773585"/>
              <a:chExt cx="1150871" cy="689857"/>
            </a:xfrm>
          </p:grpSpPr>
          <p:sp>
            <p:nvSpPr>
              <p:cNvPr id="198" name="Oval 197"/>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ie 198"/>
              <p:cNvSpPr/>
              <p:nvPr/>
            </p:nvSpPr>
            <p:spPr>
              <a:xfrm>
                <a:off x="1256352" y="1773585"/>
                <a:ext cx="1150871" cy="68985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3" name="Group 162"/>
            <p:cNvGrpSpPr/>
            <p:nvPr/>
          </p:nvGrpSpPr>
          <p:grpSpPr>
            <a:xfrm>
              <a:off x="4297663" y="4716581"/>
              <a:ext cx="568316" cy="456837"/>
              <a:chOff x="1256352" y="1773585"/>
              <a:chExt cx="1150871" cy="689857"/>
            </a:xfrm>
          </p:grpSpPr>
          <p:sp>
            <p:nvSpPr>
              <p:cNvPr id="196" name="Oval 195"/>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Pie 196"/>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4" name="Group 163"/>
            <p:cNvGrpSpPr/>
            <p:nvPr/>
          </p:nvGrpSpPr>
          <p:grpSpPr>
            <a:xfrm>
              <a:off x="3988274" y="5097664"/>
              <a:ext cx="568316" cy="456837"/>
              <a:chOff x="1256352" y="1773585"/>
              <a:chExt cx="1150871" cy="689857"/>
            </a:xfrm>
          </p:grpSpPr>
          <p:sp>
            <p:nvSpPr>
              <p:cNvPr id="194" name="Oval 193"/>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Pie 194"/>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5" name="Group 164"/>
            <p:cNvGrpSpPr/>
            <p:nvPr/>
          </p:nvGrpSpPr>
          <p:grpSpPr>
            <a:xfrm>
              <a:off x="2790137" y="4716581"/>
              <a:ext cx="568316" cy="456837"/>
              <a:chOff x="1256352" y="1773585"/>
              <a:chExt cx="1150871" cy="689857"/>
            </a:xfrm>
          </p:grpSpPr>
          <p:sp>
            <p:nvSpPr>
              <p:cNvPr id="192" name="Oval 191"/>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Pie 192"/>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6" name="Group 165"/>
            <p:cNvGrpSpPr/>
            <p:nvPr/>
          </p:nvGrpSpPr>
          <p:grpSpPr>
            <a:xfrm>
              <a:off x="2877504" y="4155138"/>
              <a:ext cx="568316" cy="456837"/>
              <a:chOff x="1256352" y="1773585"/>
              <a:chExt cx="1150871" cy="689857"/>
            </a:xfrm>
          </p:grpSpPr>
          <p:sp>
            <p:nvSpPr>
              <p:cNvPr id="190" name="Oval 189"/>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Pie 190"/>
              <p:cNvSpPr/>
              <p:nvPr/>
            </p:nvSpPr>
            <p:spPr>
              <a:xfrm>
                <a:off x="1256352" y="1773585"/>
                <a:ext cx="1150871" cy="689857"/>
              </a:xfrm>
              <a:prstGeom prst="pie">
                <a:avLst>
                  <a:gd name="adj1" fmla="val 1113279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7" name="Group 166"/>
            <p:cNvGrpSpPr/>
            <p:nvPr/>
          </p:nvGrpSpPr>
          <p:grpSpPr>
            <a:xfrm>
              <a:off x="3640411" y="3984895"/>
              <a:ext cx="568316" cy="456837"/>
              <a:chOff x="1256352" y="1773585"/>
              <a:chExt cx="1150871" cy="689857"/>
            </a:xfrm>
          </p:grpSpPr>
          <p:sp>
            <p:nvSpPr>
              <p:cNvPr id="188" name="Oval 187"/>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Pie 188"/>
              <p:cNvSpPr/>
              <p:nvPr/>
            </p:nvSpPr>
            <p:spPr>
              <a:xfrm>
                <a:off x="1256352" y="1773585"/>
                <a:ext cx="1150871" cy="68985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8" name="Group 167"/>
            <p:cNvGrpSpPr/>
            <p:nvPr/>
          </p:nvGrpSpPr>
          <p:grpSpPr>
            <a:xfrm>
              <a:off x="3377376" y="4869246"/>
              <a:ext cx="568316" cy="456837"/>
              <a:chOff x="1256352" y="1773585"/>
              <a:chExt cx="1150871" cy="689857"/>
            </a:xfrm>
          </p:grpSpPr>
          <p:sp>
            <p:nvSpPr>
              <p:cNvPr id="186" name="Oval 185"/>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Pie 186"/>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9" name="Group 168"/>
            <p:cNvGrpSpPr/>
            <p:nvPr/>
          </p:nvGrpSpPr>
          <p:grpSpPr>
            <a:xfrm>
              <a:off x="3478298" y="5497732"/>
              <a:ext cx="568316" cy="456837"/>
              <a:chOff x="1256352" y="1773585"/>
              <a:chExt cx="1150871" cy="689857"/>
            </a:xfrm>
          </p:grpSpPr>
          <p:sp>
            <p:nvSpPr>
              <p:cNvPr id="184" name="Oval 183"/>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Pie 184"/>
              <p:cNvSpPr/>
              <p:nvPr/>
            </p:nvSpPr>
            <p:spPr>
              <a:xfrm>
                <a:off x="1256352" y="1773585"/>
                <a:ext cx="1150871" cy="689857"/>
              </a:xfrm>
              <a:prstGeom prst="pie">
                <a:avLst>
                  <a:gd name="adj1" fmla="val 10850140"/>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0" name="Group 169"/>
            <p:cNvGrpSpPr/>
            <p:nvPr/>
          </p:nvGrpSpPr>
          <p:grpSpPr>
            <a:xfrm>
              <a:off x="3868428" y="4502406"/>
              <a:ext cx="568316" cy="456837"/>
              <a:chOff x="1256352" y="1773585"/>
              <a:chExt cx="1150871" cy="689857"/>
            </a:xfrm>
          </p:grpSpPr>
          <p:sp>
            <p:nvSpPr>
              <p:cNvPr id="182" name="Oval 181"/>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Pie 182"/>
              <p:cNvSpPr/>
              <p:nvPr/>
            </p:nvSpPr>
            <p:spPr>
              <a:xfrm>
                <a:off x="1256352" y="1773585"/>
                <a:ext cx="1150871" cy="68985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1" name="Group 170"/>
            <p:cNvGrpSpPr/>
            <p:nvPr/>
          </p:nvGrpSpPr>
          <p:grpSpPr>
            <a:xfrm>
              <a:off x="4443366" y="4273987"/>
              <a:ext cx="568316" cy="456837"/>
              <a:chOff x="1256352" y="1773585"/>
              <a:chExt cx="1150871" cy="689857"/>
            </a:xfrm>
          </p:grpSpPr>
          <p:sp>
            <p:nvSpPr>
              <p:cNvPr id="180" name="Oval 179"/>
              <p:cNvSpPr/>
              <p:nvPr/>
            </p:nvSpPr>
            <p:spPr>
              <a:xfrm>
                <a:off x="1256352" y="1773585"/>
                <a:ext cx="1150871" cy="6898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Pie 180"/>
              <p:cNvSpPr/>
              <p:nvPr/>
            </p:nvSpPr>
            <p:spPr>
              <a:xfrm>
                <a:off x="1256352" y="1773585"/>
                <a:ext cx="1150871" cy="689857"/>
              </a:xfrm>
              <a:prstGeom prst="pie">
                <a:avLst>
                  <a:gd name="adj1" fmla="val 21577868"/>
                  <a:gd name="adj2" fmla="val 107911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2" name="Pie 171"/>
            <p:cNvSpPr/>
            <p:nvPr/>
          </p:nvSpPr>
          <p:spPr>
            <a:xfrm rot="10800000">
              <a:off x="3374298" y="4858771"/>
              <a:ext cx="568316" cy="45683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3" name="Pie 172"/>
            <p:cNvSpPr/>
            <p:nvPr/>
          </p:nvSpPr>
          <p:spPr>
            <a:xfrm rot="10800000">
              <a:off x="4436744" y="4268796"/>
              <a:ext cx="568316" cy="456837"/>
            </a:xfrm>
            <a:prstGeom prst="pie">
              <a:avLst>
                <a:gd name="adj1" fmla="val 21577868"/>
                <a:gd name="adj2" fmla="val 1079110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4" name="Pie 173"/>
            <p:cNvSpPr/>
            <p:nvPr/>
          </p:nvSpPr>
          <p:spPr>
            <a:xfrm rot="10800000">
              <a:off x="4000011" y="5087189"/>
              <a:ext cx="568316" cy="45683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5" name="Pie 174"/>
            <p:cNvSpPr/>
            <p:nvPr/>
          </p:nvSpPr>
          <p:spPr>
            <a:xfrm rot="10800000">
              <a:off x="3868252" y="4488162"/>
              <a:ext cx="568316" cy="456837"/>
            </a:xfrm>
            <a:prstGeom prst="pie">
              <a:avLst>
                <a:gd name="adj1" fmla="val 21577868"/>
                <a:gd name="adj2" fmla="val 107911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6" name="Pie 175"/>
            <p:cNvSpPr/>
            <p:nvPr/>
          </p:nvSpPr>
          <p:spPr>
            <a:xfrm rot="10800000">
              <a:off x="3640137" y="3984895"/>
              <a:ext cx="568316" cy="456837"/>
            </a:xfrm>
            <a:prstGeom prst="pie">
              <a:avLst>
                <a:gd name="adj1" fmla="val 21577868"/>
                <a:gd name="adj2" fmla="val 107911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Pie 176"/>
            <p:cNvSpPr/>
            <p:nvPr/>
          </p:nvSpPr>
          <p:spPr>
            <a:xfrm rot="10800000">
              <a:off x="3177814" y="4538624"/>
              <a:ext cx="568316" cy="45683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Pie 177"/>
            <p:cNvSpPr/>
            <p:nvPr/>
          </p:nvSpPr>
          <p:spPr>
            <a:xfrm rot="10800000">
              <a:off x="3015955" y="5292691"/>
              <a:ext cx="568316" cy="456837"/>
            </a:xfrm>
            <a:prstGeom prst="pie">
              <a:avLst>
                <a:gd name="adj1" fmla="val 21577868"/>
                <a:gd name="adj2" fmla="val 107911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9" name="Pie 178"/>
            <p:cNvSpPr/>
            <p:nvPr/>
          </p:nvSpPr>
          <p:spPr>
            <a:xfrm rot="10800000">
              <a:off x="2779847" y="4708329"/>
              <a:ext cx="568316" cy="456837"/>
            </a:xfrm>
            <a:prstGeom prst="pie">
              <a:avLst>
                <a:gd name="adj1" fmla="val 21577868"/>
                <a:gd name="adj2" fmla="val 1079110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8" name="TextBox 207"/>
          <p:cNvSpPr txBox="1"/>
          <p:nvPr/>
        </p:nvSpPr>
        <p:spPr>
          <a:xfrm>
            <a:off x="1412108" y="2459404"/>
            <a:ext cx="2389885" cy="369332"/>
          </a:xfrm>
          <a:prstGeom prst="rect">
            <a:avLst/>
          </a:prstGeom>
          <a:noFill/>
        </p:spPr>
        <p:txBody>
          <a:bodyPr wrap="none" rtlCol="0">
            <a:spAutoFit/>
          </a:bodyPr>
          <a:lstStyle/>
          <a:p>
            <a:r>
              <a:rPr lang="en-US" dirty="0" smtClean="0"/>
              <a:t>Before caches collapse</a:t>
            </a:r>
            <a:endParaRPr lang="en-US" dirty="0"/>
          </a:p>
        </p:txBody>
      </p:sp>
      <p:sp>
        <p:nvSpPr>
          <p:cNvPr id="209" name="TextBox 208"/>
          <p:cNvSpPr txBox="1"/>
          <p:nvPr/>
        </p:nvSpPr>
        <p:spPr>
          <a:xfrm>
            <a:off x="5403257" y="2496788"/>
            <a:ext cx="2155270" cy="369332"/>
          </a:xfrm>
          <a:prstGeom prst="rect">
            <a:avLst/>
          </a:prstGeom>
          <a:noFill/>
        </p:spPr>
        <p:txBody>
          <a:bodyPr wrap="none" rtlCol="0">
            <a:spAutoFit/>
          </a:bodyPr>
          <a:lstStyle/>
          <a:p>
            <a:r>
              <a:rPr lang="en-US" dirty="0" smtClean="0"/>
              <a:t>After caches collapse</a:t>
            </a:r>
            <a:endParaRPr lang="en-US" dirty="0"/>
          </a:p>
        </p:txBody>
      </p:sp>
    </p:spTree>
    <p:extLst>
      <p:ext uri="{BB962C8B-B14F-4D97-AF65-F5344CB8AC3E}">
        <p14:creationId xmlns:p14="http://schemas.microsoft.com/office/powerpoint/2010/main" val="406450132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 – Dynamic case</a:t>
            </a:r>
            <a:endParaRPr lang="en-US" dirty="0"/>
          </a:p>
        </p:txBody>
      </p:sp>
      <p:sp>
        <p:nvSpPr>
          <p:cNvPr id="3" name="Content Placeholder 2"/>
          <p:cNvSpPr>
            <a:spLocks noGrp="1"/>
          </p:cNvSpPr>
          <p:nvPr>
            <p:ph idx="1"/>
          </p:nvPr>
        </p:nvSpPr>
        <p:spPr/>
        <p:txBody>
          <a:bodyPr>
            <a:noAutofit/>
          </a:bodyPr>
          <a:lstStyle/>
          <a:p>
            <a:r>
              <a:rPr lang="en-US" sz="2400" dirty="0" smtClean="0"/>
              <a:t>So far, we have assumed a static case.</a:t>
            </a:r>
          </a:p>
          <a:p>
            <a:r>
              <a:rPr lang="en-US" sz="2400" dirty="0" smtClean="0"/>
              <a:t>Can we apply the algorithms to the real system where</a:t>
            </a:r>
          </a:p>
          <a:p>
            <a:pPr lvl="1"/>
            <a:r>
              <a:rPr lang="en-US" sz="2400" dirty="0" smtClean="0"/>
              <a:t>Users are arriving &amp; leaving</a:t>
            </a:r>
          </a:p>
          <a:p>
            <a:pPr lvl="1"/>
            <a:r>
              <a:rPr lang="en-US" sz="2400" dirty="0" smtClean="0"/>
              <a:t>Caches also might arrive &amp; leave </a:t>
            </a:r>
          </a:p>
          <a:p>
            <a:pPr lvl="2"/>
            <a:r>
              <a:rPr lang="en-US" dirty="0" smtClean="0"/>
              <a:t>P2P scenario : caches arrive &amp; leave gradually</a:t>
            </a:r>
          </a:p>
          <a:p>
            <a:pPr lvl="2"/>
            <a:r>
              <a:rPr lang="en-US" dirty="0" smtClean="0"/>
              <a:t>Network collapse : a set of caches’ network break down</a:t>
            </a:r>
          </a:p>
          <a:p>
            <a:pPr lvl="2"/>
            <a:r>
              <a:rPr lang="en-US" dirty="0" smtClean="0"/>
              <a:t>Cache collapse : a set of caches leave the system at the same time</a:t>
            </a:r>
          </a:p>
          <a:p>
            <a:pPr lvl="1"/>
            <a:r>
              <a:rPr lang="en-US" sz="2400" dirty="0" smtClean="0"/>
              <a:t>Users change their minds and start watching different movies</a:t>
            </a:r>
          </a:p>
          <a:p>
            <a:pPr lvl="1"/>
            <a:r>
              <a:rPr lang="en-US" sz="2400" dirty="0" smtClean="0"/>
              <a:t>Movie popularity changes</a:t>
            </a:r>
          </a:p>
          <a:p>
            <a:pPr lvl="2"/>
            <a:r>
              <a:rPr lang="en-US" dirty="0" smtClean="0"/>
              <a:t>New popular  movies added</a:t>
            </a:r>
          </a:p>
          <a:p>
            <a:pPr lvl="2"/>
            <a:r>
              <a:rPr lang="en-US" dirty="0" smtClean="0"/>
              <a:t>Old movies suddenly become popular</a:t>
            </a:r>
          </a:p>
          <a:p>
            <a:endParaRPr lang="en-US" sz="3600" dirty="0" smtClean="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37</a:t>
            </a:fld>
            <a:r>
              <a:rPr lang="en-US" smtClean="0"/>
              <a:t>/25</a:t>
            </a:r>
            <a:endParaRPr lang="en-US" dirty="0"/>
          </a:p>
        </p:txBody>
      </p:sp>
    </p:spTree>
    <p:extLst>
      <p:ext uri="{BB962C8B-B14F-4D97-AF65-F5344CB8AC3E}">
        <p14:creationId xmlns:p14="http://schemas.microsoft.com/office/powerpoint/2010/main" val="112741746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 – User dynamics</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38</a:t>
            </a:fld>
            <a:r>
              <a:rPr lang="en-US" smtClean="0"/>
              <a:t>/25</a:t>
            </a:r>
            <a:endParaRPr lang="en-US" dirty="0"/>
          </a:p>
        </p:txBody>
      </p:sp>
      <p:sp>
        <p:nvSpPr>
          <p:cNvPr id="6" name="Cloud 5"/>
          <p:cNvSpPr/>
          <p:nvPr/>
        </p:nvSpPr>
        <p:spPr>
          <a:xfrm>
            <a:off x="3175000" y="1079500"/>
            <a:ext cx="2743200" cy="1016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System</a:t>
            </a:r>
            <a:endParaRPr lang="en-US" dirty="0"/>
          </a:p>
        </p:txBody>
      </p:sp>
      <p:cxnSp>
        <p:nvCxnSpPr>
          <p:cNvPr id="8" name="Straight Arrow Connector 7"/>
          <p:cNvCxnSpPr/>
          <p:nvPr/>
        </p:nvCxnSpPr>
        <p:spPr>
          <a:xfrm>
            <a:off x="1054100" y="1587500"/>
            <a:ext cx="157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04707" y="1150796"/>
            <a:ext cx="2031551" cy="369332"/>
          </a:xfrm>
          <a:prstGeom prst="rect">
            <a:avLst/>
          </a:prstGeom>
          <a:noFill/>
        </p:spPr>
        <p:txBody>
          <a:bodyPr wrap="none" rtlCol="0">
            <a:spAutoFit/>
          </a:bodyPr>
          <a:lstStyle/>
          <a:p>
            <a:r>
              <a:rPr lang="en-US" dirty="0" smtClean="0"/>
              <a:t>User arrival process</a:t>
            </a:r>
            <a:endParaRPr lang="en-US" dirty="0"/>
          </a:p>
        </p:txBody>
      </p:sp>
      <p:cxnSp>
        <p:nvCxnSpPr>
          <p:cNvPr id="10" name="Straight Arrow Connector 9"/>
          <p:cNvCxnSpPr/>
          <p:nvPr/>
        </p:nvCxnSpPr>
        <p:spPr>
          <a:xfrm>
            <a:off x="6429122" y="1587500"/>
            <a:ext cx="157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214907" y="1185024"/>
            <a:ext cx="2381631" cy="369332"/>
          </a:xfrm>
          <a:prstGeom prst="rect">
            <a:avLst/>
          </a:prstGeom>
          <a:noFill/>
        </p:spPr>
        <p:txBody>
          <a:bodyPr wrap="none" rtlCol="0">
            <a:spAutoFit/>
          </a:bodyPr>
          <a:lstStyle/>
          <a:p>
            <a:r>
              <a:rPr lang="en-US" dirty="0" smtClean="0"/>
              <a:t>User departure process</a:t>
            </a:r>
            <a:endParaRPr lang="en-US" dirty="0"/>
          </a:p>
        </p:txBody>
      </p:sp>
      <p:pic>
        <p:nvPicPr>
          <p:cNvPr id="18" name="res_3_user_dynamic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801" t="14445" r="6987" b="18603"/>
          <a:stretch/>
        </p:blipFill>
        <p:spPr>
          <a:xfrm>
            <a:off x="867288" y="2184399"/>
            <a:ext cx="7258032" cy="4327783"/>
          </a:xfrm>
          <a:prstGeom prst="rect">
            <a:avLst/>
          </a:prstGeom>
        </p:spPr>
      </p:pic>
    </p:spTree>
    <p:extLst>
      <p:ext uri="{BB962C8B-B14F-4D97-AF65-F5344CB8AC3E}">
        <p14:creationId xmlns:p14="http://schemas.microsoft.com/office/powerpoint/2010/main" val="32976168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fullScrn="1">
              <p:cMediaNode vol="80000">
                <p:cTn id="12" fill="hold" display="0">
                  <p:stCondLst>
                    <p:cond delay="indefinite"/>
                  </p:stCondLst>
                </p:cTn>
                <p:tgtEl>
                  <p:spTgt spid="1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773" y="580430"/>
            <a:ext cx="5027414" cy="502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Scalable </a:t>
            </a:r>
            <a:r>
              <a:rPr lang="en-US" dirty="0" err="1"/>
              <a:t>VoD</a:t>
            </a:r>
            <a:r>
              <a:rPr lang="en-US" dirty="0"/>
              <a:t> system @ </a:t>
            </a:r>
            <a:r>
              <a:rPr lang="en-US" dirty="0" smtClean="0"/>
              <a:t>UCB</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3</a:t>
            </a:fld>
            <a:r>
              <a:rPr lang="en-US" smtClean="0"/>
              <a:t>/25</a:t>
            </a:r>
            <a:endParaRPr lang="en-US"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2882057"/>
            <a:ext cx="678656" cy="72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3792" y="4610554"/>
            <a:ext cx="1259086"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2418" y="4610554"/>
            <a:ext cx="1259086" cy="937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520" y="4462874"/>
            <a:ext cx="2053828" cy="158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 name="Line 7"/>
          <p:cNvSpPr>
            <a:spLocks noChangeShapeType="1"/>
          </p:cNvSpPr>
          <p:nvPr/>
        </p:nvSpPr>
        <p:spPr bwMode="auto">
          <a:xfrm rot="10800000" flipH="1">
            <a:off x="4699249" y="4284018"/>
            <a:ext cx="2232" cy="491133"/>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Line 8"/>
          <p:cNvSpPr>
            <a:spLocks noChangeShapeType="1"/>
          </p:cNvSpPr>
          <p:nvPr/>
        </p:nvSpPr>
        <p:spPr bwMode="auto">
          <a:xfrm rot="10800000">
            <a:off x="6222939" y="4279127"/>
            <a:ext cx="670842" cy="39625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Line 9"/>
          <p:cNvSpPr>
            <a:spLocks noChangeShapeType="1"/>
          </p:cNvSpPr>
          <p:nvPr/>
        </p:nvSpPr>
        <p:spPr bwMode="auto">
          <a:xfrm rot="10800000" flipH="1">
            <a:off x="2187773" y="4004112"/>
            <a:ext cx="560338" cy="458762"/>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336" y="3241478"/>
            <a:ext cx="678656" cy="72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38" y="3357564"/>
            <a:ext cx="678656" cy="72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344" y="3357564"/>
            <a:ext cx="678656" cy="72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 name="Line 17"/>
          <p:cNvSpPr>
            <a:spLocks noChangeShapeType="1"/>
          </p:cNvSpPr>
          <p:nvPr/>
        </p:nvSpPr>
        <p:spPr bwMode="auto">
          <a:xfrm rot="10800000">
            <a:off x="1543721" y="2025923"/>
            <a:ext cx="910828" cy="66414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 name="Rectangle 18"/>
          <p:cNvSpPr>
            <a:spLocks/>
          </p:cNvSpPr>
          <p:nvPr/>
        </p:nvSpPr>
        <p:spPr bwMode="auto">
          <a:xfrm>
            <a:off x="1761381" y="3913407"/>
            <a:ext cx="6702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Arial" charset="0"/>
              </a:rPr>
              <a:t>Stream</a:t>
            </a:r>
            <a:endParaRPr lang="en-US" dirty="0">
              <a:solidFill>
                <a:schemeClr val="tx1"/>
              </a:solidFill>
              <a:ea typeface="ＭＳ Ｐゴシック" charset="0"/>
              <a:cs typeface="Arial" charset="0"/>
            </a:endParaRPr>
          </a:p>
        </p:txBody>
      </p:sp>
      <p:sp>
        <p:nvSpPr>
          <p:cNvPr id="18" name="Rectangle 21"/>
          <p:cNvSpPr>
            <a:spLocks/>
          </p:cNvSpPr>
          <p:nvPr/>
        </p:nvSpPr>
        <p:spPr bwMode="auto">
          <a:xfrm>
            <a:off x="3723681" y="4382155"/>
            <a:ext cx="6702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Arial" charset="0"/>
              </a:rPr>
              <a:t>Stream</a:t>
            </a:r>
            <a:endParaRPr lang="en-US" dirty="0">
              <a:solidFill>
                <a:schemeClr val="tx1"/>
              </a:solidFill>
              <a:ea typeface="ＭＳ Ｐゴシック" charset="0"/>
              <a:cs typeface="Arial" charset="0"/>
            </a:endParaRPr>
          </a:p>
        </p:txBody>
      </p:sp>
      <p:sp>
        <p:nvSpPr>
          <p:cNvPr id="19" name="Rectangle 24"/>
          <p:cNvSpPr>
            <a:spLocks/>
          </p:cNvSpPr>
          <p:nvPr/>
        </p:nvSpPr>
        <p:spPr bwMode="auto">
          <a:xfrm>
            <a:off x="6542113" y="4182091"/>
            <a:ext cx="6702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Arial" charset="0"/>
              </a:rPr>
              <a:t>Stream</a:t>
            </a:r>
            <a:endParaRPr lang="en-US" dirty="0">
              <a:solidFill>
                <a:schemeClr val="tx1"/>
              </a:solidFill>
              <a:ea typeface="ＭＳ Ｐゴシック" charset="0"/>
              <a:cs typeface="Arial" charset="0"/>
            </a:endParaRPr>
          </a:p>
        </p:txBody>
      </p:sp>
      <p:grpSp>
        <p:nvGrpSpPr>
          <p:cNvPr id="20" name="Group 29"/>
          <p:cNvGrpSpPr>
            <a:grpSpLocks/>
          </p:cNvGrpSpPr>
          <p:nvPr/>
        </p:nvGrpSpPr>
        <p:grpSpPr bwMode="auto">
          <a:xfrm>
            <a:off x="1425402" y="6043429"/>
            <a:ext cx="642938" cy="419695"/>
            <a:chOff x="0" y="0"/>
            <a:chExt cx="576" cy="376"/>
          </a:xfrm>
        </p:grpSpPr>
        <p:sp>
          <p:nvSpPr>
            <p:cNvPr id="21" name="Rectangle 27"/>
            <p:cNvSpPr>
              <a:spLocks/>
            </p:cNvSpPr>
            <p:nvPr/>
          </p:nvSpPr>
          <p:spPr bwMode="auto">
            <a:xfrm>
              <a:off x="24" y="64"/>
              <a:ext cx="38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Arial" charset="0"/>
                </a:rPr>
                <a:t>User</a:t>
              </a:r>
            </a:p>
          </p:txBody>
        </p:sp>
        <p:pic>
          <p:nvPicPr>
            <p:cNvPr id="22" name="Picture 2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7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23" name="Group 32"/>
          <p:cNvGrpSpPr>
            <a:grpSpLocks/>
          </p:cNvGrpSpPr>
          <p:nvPr/>
        </p:nvGrpSpPr>
        <p:grpSpPr bwMode="auto">
          <a:xfrm>
            <a:off x="5054203" y="5773865"/>
            <a:ext cx="642938" cy="419695"/>
            <a:chOff x="0" y="0"/>
            <a:chExt cx="576" cy="376"/>
          </a:xfrm>
        </p:grpSpPr>
        <p:sp>
          <p:nvSpPr>
            <p:cNvPr id="24" name="Rectangle 30"/>
            <p:cNvSpPr>
              <a:spLocks/>
            </p:cNvSpPr>
            <p:nvPr/>
          </p:nvSpPr>
          <p:spPr bwMode="auto">
            <a:xfrm>
              <a:off x="24" y="64"/>
              <a:ext cx="38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Arial" charset="0"/>
                </a:rPr>
                <a:t>User</a:t>
              </a:r>
            </a:p>
          </p:txBody>
        </p:sp>
        <p:pic>
          <p:nvPicPr>
            <p:cNvPr id="25" name="Picture 3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7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26" name="Group 35"/>
          <p:cNvGrpSpPr>
            <a:grpSpLocks/>
          </p:cNvGrpSpPr>
          <p:nvPr/>
        </p:nvGrpSpPr>
        <p:grpSpPr bwMode="auto">
          <a:xfrm>
            <a:off x="7350351" y="5548172"/>
            <a:ext cx="642938" cy="419695"/>
            <a:chOff x="0" y="0"/>
            <a:chExt cx="576" cy="376"/>
          </a:xfrm>
        </p:grpSpPr>
        <p:sp>
          <p:nvSpPr>
            <p:cNvPr id="27" name="Rectangle 33"/>
            <p:cNvSpPr>
              <a:spLocks/>
            </p:cNvSpPr>
            <p:nvPr/>
          </p:nvSpPr>
          <p:spPr bwMode="auto">
            <a:xfrm>
              <a:off x="24" y="64"/>
              <a:ext cx="38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Arial" charset="0"/>
                </a:rPr>
                <a:t>User</a:t>
              </a:r>
            </a:p>
          </p:txBody>
        </p:sp>
        <p:pic>
          <p:nvPicPr>
            <p:cNvPr id="28" name="Picture 3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7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29" name="Group 38"/>
          <p:cNvGrpSpPr>
            <a:grpSpLocks/>
          </p:cNvGrpSpPr>
          <p:nvPr/>
        </p:nvGrpSpPr>
        <p:grpSpPr bwMode="auto">
          <a:xfrm>
            <a:off x="2633142" y="2379762"/>
            <a:ext cx="812602" cy="419695"/>
            <a:chOff x="0" y="0"/>
            <a:chExt cx="728" cy="376"/>
          </a:xfrm>
        </p:grpSpPr>
        <p:sp>
          <p:nvSpPr>
            <p:cNvPr id="30" name="Rectangle 36"/>
            <p:cNvSpPr>
              <a:spLocks/>
            </p:cNvSpPr>
            <p:nvPr/>
          </p:nvSpPr>
          <p:spPr bwMode="auto">
            <a:xfrm>
              <a:off x="24" y="64"/>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Arial" charset="0"/>
                </a:rPr>
                <a:t>Cache</a:t>
              </a:r>
            </a:p>
          </p:txBody>
        </p:sp>
        <p:pic>
          <p:nvPicPr>
            <p:cNvPr id="31" name="Picture 3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2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2" name="Group 41"/>
          <p:cNvGrpSpPr>
            <a:grpSpLocks/>
          </p:cNvGrpSpPr>
          <p:nvPr/>
        </p:nvGrpSpPr>
        <p:grpSpPr bwMode="auto">
          <a:xfrm>
            <a:off x="3348633" y="2808387"/>
            <a:ext cx="812602" cy="419695"/>
            <a:chOff x="0" y="0"/>
            <a:chExt cx="728" cy="376"/>
          </a:xfrm>
        </p:grpSpPr>
        <p:sp>
          <p:nvSpPr>
            <p:cNvPr id="33" name="Rectangle 39"/>
            <p:cNvSpPr>
              <a:spLocks/>
            </p:cNvSpPr>
            <p:nvPr/>
          </p:nvSpPr>
          <p:spPr bwMode="auto">
            <a:xfrm>
              <a:off x="24" y="64"/>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Arial" charset="0"/>
                </a:rPr>
                <a:t>Cache</a:t>
              </a:r>
            </a:p>
          </p:txBody>
        </p:sp>
        <p:pic>
          <p:nvPicPr>
            <p:cNvPr id="34" name="Picture 4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2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5" name="Group 44"/>
          <p:cNvGrpSpPr>
            <a:grpSpLocks/>
          </p:cNvGrpSpPr>
          <p:nvPr/>
        </p:nvGrpSpPr>
        <p:grpSpPr bwMode="auto">
          <a:xfrm>
            <a:off x="4339828" y="2942333"/>
            <a:ext cx="812602" cy="419695"/>
            <a:chOff x="0" y="0"/>
            <a:chExt cx="728" cy="376"/>
          </a:xfrm>
        </p:grpSpPr>
        <p:sp>
          <p:nvSpPr>
            <p:cNvPr id="36" name="Rectangle 42"/>
            <p:cNvSpPr>
              <a:spLocks/>
            </p:cNvSpPr>
            <p:nvPr/>
          </p:nvSpPr>
          <p:spPr bwMode="auto">
            <a:xfrm>
              <a:off x="24" y="64"/>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Arial" charset="0"/>
                </a:rPr>
                <a:t>Cache</a:t>
              </a:r>
            </a:p>
          </p:txBody>
        </p:sp>
        <p:pic>
          <p:nvPicPr>
            <p:cNvPr id="37" name="Picture 4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2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8" name="Group 47"/>
          <p:cNvGrpSpPr>
            <a:grpSpLocks/>
          </p:cNvGrpSpPr>
          <p:nvPr/>
        </p:nvGrpSpPr>
        <p:grpSpPr bwMode="auto">
          <a:xfrm>
            <a:off x="5188148" y="2942333"/>
            <a:ext cx="812602" cy="419695"/>
            <a:chOff x="0" y="0"/>
            <a:chExt cx="728" cy="376"/>
          </a:xfrm>
        </p:grpSpPr>
        <p:sp>
          <p:nvSpPr>
            <p:cNvPr id="39" name="Rectangle 45"/>
            <p:cNvSpPr>
              <a:spLocks/>
            </p:cNvSpPr>
            <p:nvPr/>
          </p:nvSpPr>
          <p:spPr bwMode="auto">
            <a:xfrm>
              <a:off x="24" y="64"/>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Arial" charset="0"/>
                </a:rPr>
                <a:t>Cache</a:t>
              </a:r>
            </a:p>
          </p:txBody>
        </p:sp>
        <p:pic>
          <p:nvPicPr>
            <p:cNvPr id="40" name="Picture 4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2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1" name="Group 50"/>
          <p:cNvGrpSpPr>
            <a:grpSpLocks/>
          </p:cNvGrpSpPr>
          <p:nvPr/>
        </p:nvGrpSpPr>
        <p:grpSpPr bwMode="auto">
          <a:xfrm>
            <a:off x="6179344" y="2808387"/>
            <a:ext cx="812602" cy="419695"/>
            <a:chOff x="0" y="0"/>
            <a:chExt cx="728" cy="376"/>
          </a:xfrm>
        </p:grpSpPr>
        <p:sp>
          <p:nvSpPr>
            <p:cNvPr id="42" name="Rectangle 48"/>
            <p:cNvSpPr>
              <a:spLocks/>
            </p:cNvSpPr>
            <p:nvPr/>
          </p:nvSpPr>
          <p:spPr bwMode="auto">
            <a:xfrm>
              <a:off x="24" y="64"/>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Arial" charset="0"/>
                </a:rPr>
                <a:t>Cache</a:t>
              </a:r>
            </a:p>
          </p:txBody>
        </p:sp>
        <p:pic>
          <p:nvPicPr>
            <p:cNvPr id="43" name="Picture 4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2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44" name="Picture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524" y="2098476"/>
            <a:ext cx="723305" cy="723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5" name="Picture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1196" y="2223493"/>
            <a:ext cx="723305" cy="723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6" name="Picture 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519" y="812602"/>
            <a:ext cx="776883" cy="77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 name="TextBox 46"/>
          <p:cNvSpPr txBox="1"/>
          <p:nvPr/>
        </p:nvSpPr>
        <p:spPr>
          <a:xfrm>
            <a:off x="6351220" y="6049261"/>
            <a:ext cx="2556438" cy="636857"/>
          </a:xfrm>
          <a:prstGeom prst="rect">
            <a:avLst/>
          </a:prstGeom>
          <a:noFill/>
        </p:spPr>
        <p:txBody>
          <a:bodyPr wrap="none" lIns="82058" tIns="41029" rIns="82058" bIns="41029" rtlCol="0">
            <a:spAutoFit/>
          </a:bodyPr>
          <a:lstStyle/>
          <a:p>
            <a:r>
              <a:rPr lang="en-US" i="1" dirty="0">
                <a:solidFill>
                  <a:srgbClr val="FF0000"/>
                </a:solidFill>
              </a:rPr>
              <a:t>Zhang, </a:t>
            </a:r>
            <a:r>
              <a:rPr lang="en-US" i="1" dirty="0" err="1">
                <a:solidFill>
                  <a:srgbClr val="FF0000"/>
                </a:solidFill>
              </a:rPr>
              <a:t>Chen,Parekh,R</a:t>
            </a:r>
            <a:r>
              <a:rPr lang="en-US" i="1" dirty="0">
                <a:solidFill>
                  <a:srgbClr val="FF0000"/>
                </a:solidFill>
              </a:rPr>
              <a:t> ’11</a:t>
            </a:r>
          </a:p>
          <a:p>
            <a:r>
              <a:rPr lang="en-US" i="1" dirty="0" smtClean="0">
                <a:solidFill>
                  <a:srgbClr val="FF0000"/>
                </a:solidFill>
              </a:rPr>
              <a:t>Shao, </a:t>
            </a:r>
            <a:r>
              <a:rPr lang="en-US" i="1" dirty="0" err="1" smtClean="0">
                <a:solidFill>
                  <a:srgbClr val="FF0000"/>
                </a:solidFill>
              </a:rPr>
              <a:t>Zhang,Chen,R</a:t>
            </a:r>
            <a:r>
              <a:rPr lang="en-US" i="1" dirty="0" smtClean="0">
                <a:solidFill>
                  <a:srgbClr val="FF0000"/>
                </a:solidFill>
              </a:rPr>
              <a:t> </a:t>
            </a:r>
            <a:r>
              <a:rPr lang="en-US" i="1" dirty="0">
                <a:solidFill>
                  <a:srgbClr val="FF0000"/>
                </a:solidFill>
              </a:rPr>
              <a:t>’12</a:t>
            </a:r>
          </a:p>
        </p:txBody>
      </p:sp>
      <p:sp>
        <p:nvSpPr>
          <p:cNvPr id="48" name="Rectangle 47"/>
          <p:cNvSpPr>
            <a:spLocks noChangeArrowheads="1"/>
          </p:cNvSpPr>
          <p:nvPr/>
        </p:nvSpPr>
        <p:spPr bwMode="auto">
          <a:xfrm>
            <a:off x="287426" y="1399182"/>
            <a:ext cx="2130845" cy="61212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82058" tIns="41029" rIns="82058" bIns="41029" anchor="ctr"/>
          <a:lstStyle/>
          <a:p>
            <a:pPr algn="ctr"/>
            <a:r>
              <a:rPr lang="en-US" dirty="0">
                <a:solidFill>
                  <a:srgbClr val="000000"/>
                </a:solidFill>
              </a:rPr>
              <a:t>Massive video library</a:t>
            </a:r>
          </a:p>
        </p:txBody>
      </p:sp>
      <p:sp>
        <p:nvSpPr>
          <p:cNvPr id="49" name="Rectangle 47"/>
          <p:cNvSpPr>
            <a:spLocks noChangeArrowheads="1"/>
          </p:cNvSpPr>
          <p:nvPr/>
        </p:nvSpPr>
        <p:spPr bwMode="auto">
          <a:xfrm>
            <a:off x="6598500" y="1741856"/>
            <a:ext cx="2456741" cy="87990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82058" tIns="41029" rIns="82058" bIns="41029" anchor="ctr"/>
          <a:lstStyle/>
          <a:p>
            <a:pPr algn="ctr"/>
            <a:r>
              <a:rPr lang="en-US" dirty="0" smtClean="0">
                <a:solidFill>
                  <a:srgbClr val="000000"/>
                </a:solidFill>
              </a:rPr>
              <a:t>“Edge” resources: STB’s to User </a:t>
            </a:r>
            <a:r>
              <a:rPr lang="en-US" dirty="0">
                <a:solidFill>
                  <a:srgbClr val="000000"/>
                </a:solidFill>
              </a:rPr>
              <a:t>hard-disks/PCs/tablets</a:t>
            </a:r>
          </a:p>
        </p:txBody>
      </p:sp>
      <p:cxnSp>
        <p:nvCxnSpPr>
          <p:cNvPr id="50" name="Straight Arrow Connector 49"/>
          <p:cNvCxnSpPr/>
          <p:nvPr/>
        </p:nvCxnSpPr>
        <p:spPr>
          <a:xfrm>
            <a:off x="819727" y="2025923"/>
            <a:ext cx="357909" cy="2488034"/>
          </a:xfrm>
          <a:prstGeom prst="straightConnector1">
            <a:avLst/>
          </a:prstGeom>
          <a:ln>
            <a:solidFill>
              <a:srgbClr val="F65943"/>
            </a:solidFill>
            <a:tailEnd type="arrow"/>
          </a:ln>
        </p:spPr>
        <p:style>
          <a:lnRef idx="3">
            <a:schemeClr val="dk1"/>
          </a:lnRef>
          <a:fillRef idx="0">
            <a:schemeClr val="dk1"/>
          </a:fillRef>
          <a:effectRef idx="2">
            <a:schemeClr val="dk1"/>
          </a:effectRef>
          <a:fontRef idx="minor">
            <a:schemeClr val="tx1"/>
          </a:fontRef>
        </p:style>
      </p:cxnSp>
      <p:pic>
        <p:nvPicPr>
          <p:cNvPr id="51"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5028" y="3217387"/>
            <a:ext cx="980831" cy="730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695" y="2122999"/>
            <a:ext cx="727051" cy="783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3" name="Line 8"/>
          <p:cNvSpPr>
            <a:spLocks noChangeShapeType="1"/>
          </p:cNvSpPr>
          <p:nvPr/>
        </p:nvSpPr>
        <p:spPr bwMode="auto">
          <a:xfrm rot="10800000" flipV="1">
            <a:off x="6818485" y="2619813"/>
            <a:ext cx="829894" cy="303053"/>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023167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 – User dynamics</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39</a:t>
            </a:fld>
            <a:r>
              <a:rPr lang="en-US" smtClean="0"/>
              <a:t>/25</a:t>
            </a:r>
            <a:endParaRPr lang="en-US" dirty="0"/>
          </a:p>
        </p:txBody>
      </p:sp>
      <p:sp>
        <p:nvSpPr>
          <p:cNvPr id="6" name="Cloud 5"/>
          <p:cNvSpPr/>
          <p:nvPr/>
        </p:nvSpPr>
        <p:spPr>
          <a:xfrm>
            <a:off x="3175000" y="1079500"/>
            <a:ext cx="2743200" cy="1016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System</a:t>
            </a:r>
            <a:endParaRPr lang="en-US" dirty="0"/>
          </a:p>
        </p:txBody>
      </p:sp>
      <p:cxnSp>
        <p:nvCxnSpPr>
          <p:cNvPr id="8" name="Straight Arrow Connector 7"/>
          <p:cNvCxnSpPr/>
          <p:nvPr/>
        </p:nvCxnSpPr>
        <p:spPr>
          <a:xfrm>
            <a:off x="1054100" y="1587500"/>
            <a:ext cx="157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04707" y="1150796"/>
            <a:ext cx="2031551" cy="369332"/>
          </a:xfrm>
          <a:prstGeom prst="rect">
            <a:avLst/>
          </a:prstGeom>
          <a:noFill/>
        </p:spPr>
        <p:txBody>
          <a:bodyPr wrap="none" rtlCol="0">
            <a:spAutoFit/>
          </a:bodyPr>
          <a:lstStyle/>
          <a:p>
            <a:r>
              <a:rPr lang="en-US" dirty="0" smtClean="0"/>
              <a:t>User arrival process</a:t>
            </a:r>
            <a:endParaRPr lang="en-US" dirty="0"/>
          </a:p>
        </p:txBody>
      </p:sp>
      <p:cxnSp>
        <p:nvCxnSpPr>
          <p:cNvPr id="10" name="Straight Arrow Connector 9"/>
          <p:cNvCxnSpPr/>
          <p:nvPr/>
        </p:nvCxnSpPr>
        <p:spPr>
          <a:xfrm>
            <a:off x="6429122" y="1587500"/>
            <a:ext cx="157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214907" y="1185024"/>
            <a:ext cx="2381631" cy="369332"/>
          </a:xfrm>
          <a:prstGeom prst="rect">
            <a:avLst/>
          </a:prstGeom>
          <a:noFill/>
        </p:spPr>
        <p:txBody>
          <a:bodyPr wrap="none" rtlCol="0">
            <a:spAutoFit/>
          </a:bodyPr>
          <a:lstStyle/>
          <a:p>
            <a:r>
              <a:rPr lang="en-US" dirty="0" smtClean="0"/>
              <a:t>User departure process</a:t>
            </a:r>
            <a:endParaRPr lang="en-US" dirty="0"/>
          </a:p>
        </p:txBody>
      </p:sp>
      <p:grpSp>
        <p:nvGrpSpPr>
          <p:cNvPr id="20" name="Group 19"/>
          <p:cNvGrpSpPr/>
          <p:nvPr/>
        </p:nvGrpSpPr>
        <p:grpSpPr>
          <a:xfrm>
            <a:off x="-252778" y="2357764"/>
            <a:ext cx="9396778" cy="3192136"/>
            <a:chOff x="-252778" y="3301998"/>
            <a:chExt cx="9396778" cy="3192136"/>
          </a:xfrm>
        </p:grpSpPr>
        <p:grpSp>
          <p:nvGrpSpPr>
            <p:cNvPr id="19" name="Group 18"/>
            <p:cNvGrpSpPr/>
            <p:nvPr/>
          </p:nvGrpSpPr>
          <p:grpSpPr>
            <a:xfrm>
              <a:off x="-252778" y="3301998"/>
              <a:ext cx="9396778" cy="3192136"/>
              <a:chOff x="-252778" y="3301998"/>
              <a:chExt cx="9396778" cy="3192136"/>
            </a:xfrm>
          </p:grpSpPr>
          <p:pic>
            <p:nvPicPr>
              <p:cNvPr id="12" name="Picture 11"/>
              <p:cNvPicPr>
                <a:picLocks noChangeAspect="1"/>
              </p:cNvPicPr>
              <p:nvPr/>
            </p:nvPicPr>
            <p:blipFill>
              <a:blip r:embed="rId2"/>
              <a:stretch>
                <a:fillRect/>
              </a:stretch>
            </p:blipFill>
            <p:spPr>
              <a:xfrm>
                <a:off x="-252778" y="3301998"/>
                <a:ext cx="4823416" cy="3192136"/>
              </a:xfrm>
              <a:prstGeom prst="rect">
                <a:avLst/>
              </a:prstGeom>
            </p:spPr>
          </p:pic>
          <p:pic>
            <p:nvPicPr>
              <p:cNvPr id="13" name="Picture 12"/>
              <p:cNvPicPr>
                <a:picLocks noChangeAspect="1"/>
              </p:cNvPicPr>
              <p:nvPr/>
            </p:nvPicPr>
            <p:blipFill>
              <a:blip r:embed="rId3"/>
              <a:stretch>
                <a:fillRect/>
              </a:stretch>
            </p:blipFill>
            <p:spPr>
              <a:xfrm>
                <a:off x="4570638" y="3301998"/>
                <a:ext cx="4573362" cy="3065137"/>
              </a:xfrm>
              <a:prstGeom prst="rect">
                <a:avLst/>
              </a:prstGeom>
            </p:spPr>
          </p:pic>
        </p:grpSp>
        <p:sp>
          <p:nvSpPr>
            <p:cNvPr id="14" name="TextBox 13"/>
            <p:cNvSpPr txBox="1"/>
            <p:nvPr/>
          </p:nvSpPr>
          <p:spPr>
            <a:xfrm>
              <a:off x="2442558" y="4018002"/>
              <a:ext cx="1749660" cy="369332"/>
            </a:xfrm>
            <a:prstGeom prst="rect">
              <a:avLst/>
            </a:prstGeom>
            <a:noFill/>
          </p:spPr>
          <p:txBody>
            <a:bodyPr wrap="none" rtlCol="0">
              <a:spAutoFit/>
            </a:bodyPr>
            <a:lstStyle/>
            <a:p>
              <a:r>
                <a:rPr lang="en-US" dirty="0" smtClean="0"/>
                <a:t>Number of users</a:t>
              </a:r>
              <a:endParaRPr lang="en-US" dirty="0"/>
            </a:p>
          </p:txBody>
        </p:sp>
        <p:sp>
          <p:nvSpPr>
            <p:cNvPr id="15" name="TextBox 14"/>
            <p:cNvSpPr txBox="1"/>
            <p:nvPr/>
          </p:nvSpPr>
          <p:spPr>
            <a:xfrm>
              <a:off x="1086598" y="5028168"/>
              <a:ext cx="1890261" cy="369332"/>
            </a:xfrm>
            <a:prstGeom prst="rect">
              <a:avLst/>
            </a:prstGeom>
            <a:noFill/>
          </p:spPr>
          <p:txBody>
            <a:bodyPr wrap="none" rtlCol="0">
              <a:spAutoFit/>
            </a:bodyPr>
            <a:lstStyle/>
            <a:p>
              <a:r>
                <a:rPr lang="en-US" dirty="0" smtClean="0"/>
                <a:t>Number of caches</a:t>
              </a:r>
              <a:endParaRPr lang="en-US" dirty="0"/>
            </a:p>
          </p:txBody>
        </p:sp>
        <p:sp>
          <p:nvSpPr>
            <p:cNvPr id="16" name="TextBox 15"/>
            <p:cNvSpPr txBox="1"/>
            <p:nvPr/>
          </p:nvSpPr>
          <p:spPr>
            <a:xfrm>
              <a:off x="5709398" y="3301998"/>
              <a:ext cx="2207944" cy="369332"/>
            </a:xfrm>
            <a:prstGeom prst="rect">
              <a:avLst/>
            </a:prstGeom>
            <a:noFill/>
          </p:spPr>
          <p:txBody>
            <a:bodyPr wrap="none" rtlCol="0">
              <a:spAutoFit/>
            </a:bodyPr>
            <a:lstStyle/>
            <a:p>
              <a:r>
                <a:rPr lang="en-US" dirty="0" smtClean="0"/>
                <a:t>Total demand (Mbps)</a:t>
              </a:r>
              <a:endParaRPr lang="en-US" dirty="0"/>
            </a:p>
          </p:txBody>
        </p:sp>
        <p:sp>
          <p:nvSpPr>
            <p:cNvPr id="17" name="TextBox 16"/>
            <p:cNvSpPr txBox="1"/>
            <p:nvPr/>
          </p:nvSpPr>
          <p:spPr>
            <a:xfrm>
              <a:off x="6026898" y="5212834"/>
              <a:ext cx="2478225" cy="369332"/>
            </a:xfrm>
            <a:prstGeom prst="rect">
              <a:avLst/>
            </a:prstGeom>
            <a:noFill/>
          </p:spPr>
          <p:txBody>
            <a:bodyPr wrap="none" rtlCol="0">
              <a:spAutoFit/>
            </a:bodyPr>
            <a:lstStyle/>
            <a:p>
              <a:r>
                <a:rPr lang="en-US" dirty="0" smtClean="0"/>
                <a:t>Total server load (Mbps)</a:t>
              </a:r>
              <a:endParaRPr lang="en-US" dirty="0"/>
            </a:p>
          </p:txBody>
        </p:sp>
      </p:grpSp>
      <p:sp>
        <p:nvSpPr>
          <p:cNvPr id="21" name="Rectangle 5"/>
          <p:cNvSpPr>
            <a:spLocks/>
          </p:cNvSpPr>
          <p:nvPr/>
        </p:nvSpPr>
        <p:spPr bwMode="auto">
          <a:xfrm>
            <a:off x="849311" y="5767736"/>
            <a:ext cx="7451746" cy="591073"/>
          </a:xfrm>
          <a:prstGeom prst="rect">
            <a:avLst/>
          </a:prstGeom>
          <a:solidFill>
            <a:srgbClr val="FFD8BB"/>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smtClean="0">
                <a:latin typeface="Arial Bold" charset="0"/>
                <a:ea typeface="ＭＳ Ｐゴシック" charset="0"/>
                <a:cs typeface="Arial Bold" charset="0"/>
                <a:sym typeface="Arial Bold" charset="0"/>
              </a:rPr>
              <a:t>Conclusion : Even with user dynamics, the system is able to maintain lower server traffic.</a:t>
            </a:r>
            <a:endParaRPr lang="en-US" sz="2100" dirty="0">
              <a:ea typeface="ＭＳ Ｐゴシック" charset="0"/>
              <a:cs typeface="Arial" charset="0"/>
            </a:endParaRPr>
          </a:p>
        </p:txBody>
      </p:sp>
    </p:spTree>
    <p:extLst>
      <p:ext uri="{BB962C8B-B14F-4D97-AF65-F5344CB8AC3E}">
        <p14:creationId xmlns:p14="http://schemas.microsoft.com/office/powerpoint/2010/main" val="34657156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Simulation results – Change of Movie Popularities</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40</a:t>
            </a:fld>
            <a:r>
              <a:rPr lang="en-US" smtClean="0"/>
              <a:t>/25</a:t>
            </a:r>
            <a:endParaRPr lang="en-US" dirty="0"/>
          </a:p>
        </p:txBody>
      </p:sp>
      <p:pic>
        <p:nvPicPr>
          <p:cNvPr id="6" name="Picture 5"/>
          <p:cNvPicPr>
            <a:picLocks noChangeAspect="1"/>
          </p:cNvPicPr>
          <p:nvPr/>
        </p:nvPicPr>
        <p:blipFill rotWithShape="1">
          <a:blip r:embed="rId2"/>
          <a:srcRect b="13328"/>
          <a:stretch/>
        </p:blipFill>
        <p:spPr>
          <a:xfrm>
            <a:off x="4618600" y="951238"/>
            <a:ext cx="3318804" cy="2252920"/>
          </a:xfrm>
          <a:prstGeom prst="rect">
            <a:avLst/>
          </a:prstGeom>
        </p:spPr>
      </p:pic>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33" y="3180060"/>
            <a:ext cx="3366652" cy="215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555" y="3118284"/>
            <a:ext cx="3398955" cy="215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cxnSp>
        <p:nvCxnSpPr>
          <p:cNvPr id="9" name="Straight Connector 8"/>
          <p:cNvCxnSpPr/>
          <p:nvPr/>
        </p:nvCxnSpPr>
        <p:spPr>
          <a:xfrm>
            <a:off x="2416629" y="2135359"/>
            <a:ext cx="287287" cy="391886"/>
          </a:xfrm>
          <a:prstGeom prst="line">
            <a:avLst/>
          </a:prstGeom>
          <a:ln w="28575">
            <a:solidFill>
              <a:srgbClr val="FF0000"/>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49711" y="5298618"/>
            <a:ext cx="3668889" cy="369332"/>
          </a:xfrm>
          <a:prstGeom prst="rect">
            <a:avLst/>
          </a:prstGeom>
          <a:noFill/>
        </p:spPr>
        <p:txBody>
          <a:bodyPr wrap="square" rtlCol="0">
            <a:spAutoFit/>
          </a:bodyPr>
          <a:lstStyle/>
          <a:p>
            <a:pPr algn="ctr"/>
            <a:r>
              <a:rPr lang="en-US" altLang="ko-KR" dirty="0" smtClean="0"/>
              <a:t>Increasing Catalog</a:t>
            </a:r>
            <a:endParaRPr lang="ko-KR" altLang="en-US" dirty="0"/>
          </a:p>
        </p:txBody>
      </p:sp>
      <p:sp>
        <p:nvSpPr>
          <p:cNvPr id="11" name="TextBox 10"/>
          <p:cNvSpPr txBox="1"/>
          <p:nvPr/>
        </p:nvSpPr>
        <p:spPr>
          <a:xfrm>
            <a:off x="4812486" y="5275450"/>
            <a:ext cx="2973523" cy="369332"/>
          </a:xfrm>
          <a:prstGeom prst="rect">
            <a:avLst/>
          </a:prstGeom>
          <a:noFill/>
        </p:spPr>
        <p:txBody>
          <a:bodyPr wrap="square" rtlCol="0">
            <a:spAutoFit/>
          </a:bodyPr>
          <a:lstStyle/>
          <a:p>
            <a:pPr algn="ctr"/>
            <a:r>
              <a:rPr lang="en-US" altLang="ko-KR" dirty="0" smtClean="0"/>
              <a:t>Popularity is reversed</a:t>
            </a:r>
            <a:endParaRPr lang="ko-KR" altLang="en-US" dirty="0"/>
          </a:p>
        </p:txBody>
      </p:sp>
      <p:cxnSp>
        <p:nvCxnSpPr>
          <p:cNvPr id="12" name="Straight Connector 11"/>
          <p:cNvCxnSpPr/>
          <p:nvPr/>
        </p:nvCxnSpPr>
        <p:spPr>
          <a:xfrm>
            <a:off x="2703916" y="3118284"/>
            <a:ext cx="0" cy="1880018"/>
          </a:xfrm>
          <a:prstGeom prst="line">
            <a:avLst/>
          </a:prstGeom>
          <a:ln w="3810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1"/>
          <p:cNvCxnSpPr/>
          <p:nvPr/>
        </p:nvCxnSpPr>
        <p:spPr>
          <a:xfrm>
            <a:off x="6389914" y="3204158"/>
            <a:ext cx="0" cy="1880018"/>
          </a:xfrm>
          <a:prstGeom prst="line">
            <a:avLst/>
          </a:prstGeom>
          <a:ln w="3810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0"/>
          <p:cNvCxnSpPr/>
          <p:nvPr/>
        </p:nvCxnSpPr>
        <p:spPr>
          <a:xfrm>
            <a:off x="5958983" y="2135359"/>
            <a:ext cx="287287" cy="391886"/>
          </a:xfrm>
          <a:prstGeom prst="line">
            <a:avLst/>
          </a:prstGeom>
          <a:ln w="28575">
            <a:solidFill>
              <a:srgbClr val="FF0000"/>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rotWithShape="1">
          <a:blip r:embed="rId5"/>
          <a:srcRect b="14203"/>
          <a:stretch/>
        </p:blipFill>
        <p:spPr>
          <a:xfrm>
            <a:off x="953035" y="902708"/>
            <a:ext cx="3316677" cy="2301450"/>
          </a:xfrm>
          <a:prstGeom prst="rect">
            <a:avLst/>
          </a:prstGeom>
        </p:spPr>
      </p:pic>
      <p:sp>
        <p:nvSpPr>
          <p:cNvPr id="16" name="Rectangle 5"/>
          <p:cNvSpPr>
            <a:spLocks/>
          </p:cNvSpPr>
          <p:nvPr/>
        </p:nvSpPr>
        <p:spPr bwMode="auto">
          <a:xfrm>
            <a:off x="849311" y="5767736"/>
            <a:ext cx="7451746" cy="591073"/>
          </a:xfrm>
          <a:prstGeom prst="rect">
            <a:avLst/>
          </a:prstGeom>
          <a:solidFill>
            <a:srgbClr val="FFD8BB"/>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smtClean="0">
                <a:latin typeface="Arial Bold" charset="0"/>
                <a:ea typeface="ＭＳ Ｐゴシック" charset="0"/>
                <a:cs typeface="Arial Bold" charset="0"/>
                <a:sym typeface="Arial Bold" charset="0"/>
              </a:rPr>
              <a:t>Conclusion : The system adapts varying demands well.</a:t>
            </a:r>
            <a:endParaRPr lang="en-US" sz="2100" dirty="0">
              <a:ea typeface="ＭＳ Ｐゴシック" charset="0"/>
              <a:cs typeface="Arial" charset="0"/>
            </a:endParaRPr>
          </a:p>
        </p:txBody>
      </p:sp>
    </p:spTree>
    <p:extLst>
      <p:ext uri="{BB962C8B-B14F-4D97-AF65-F5344CB8AC3E}">
        <p14:creationId xmlns:p14="http://schemas.microsoft.com/office/powerpoint/2010/main" val="1741491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thoughts</a:t>
            </a:r>
            <a:endParaRPr lang="en-US" dirty="0"/>
          </a:p>
        </p:txBody>
      </p:sp>
      <p:sp>
        <p:nvSpPr>
          <p:cNvPr id="3" name="Content Placeholder 2"/>
          <p:cNvSpPr>
            <a:spLocks noGrp="1"/>
          </p:cNvSpPr>
          <p:nvPr>
            <p:ph idx="1"/>
          </p:nvPr>
        </p:nvSpPr>
        <p:spPr/>
        <p:txBody>
          <a:bodyPr>
            <a:normAutofit fontScale="85000" lnSpcReduction="10000"/>
          </a:bodyPr>
          <a:lstStyle/>
          <a:p>
            <a:pPr>
              <a:buFont typeface="Wingdings" pitchFamily="2" charset="2"/>
              <a:buChar char="Ø"/>
            </a:pPr>
            <a:r>
              <a:rPr lang="en-US" dirty="0" smtClean="0"/>
              <a:t>Distributed architecture for open &amp; distributed CDN: </a:t>
            </a:r>
          </a:p>
          <a:p>
            <a:pPr lvl="1">
              <a:buFont typeface="Wingdings" pitchFamily="2" charset="2"/>
              <a:buChar char="§"/>
            </a:pPr>
            <a:r>
              <a:rPr lang="en-US" dirty="0" smtClean="0"/>
              <a:t>Motivation: untapped edge resources </a:t>
            </a:r>
          </a:p>
          <a:p>
            <a:pPr lvl="1">
              <a:buFont typeface="Wingdings" pitchFamily="2" charset="2"/>
              <a:buChar char="§"/>
            </a:pPr>
            <a:r>
              <a:rPr lang="en-US" dirty="0"/>
              <a:t>O</a:t>
            </a:r>
            <a:r>
              <a:rPr lang="en-US" dirty="0" smtClean="0"/>
              <a:t>ptimization of Cloud-P2P hybrid </a:t>
            </a:r>
            <a:r>
              <a:rPr lang="en-US" dirty="0" err="1" smtClean="0"/>
              <a:t>VoD</a:t>
            </a:r>
            <a:r>
              <a:rPr lang="en-US" dirty="0" smtClean="0"/>
              <a:t> system</a:t>
            </a:r>
            <a:endParaRPr lang="en-US" dirty="0"/>
          </a:p>
          <a:p>
            <a:pPr lvl="1">
              <a:buFont typeface="Wingdings" pitchFamily="2" charset="2"/>
              <a:buChar char="§"/>
            </a:pPr>
            <a:r>
              <a:rPr lang="en-US" dirty="0" smtClean="0"/>
              <a:t>Min. cloud cost </a:t>
            </a:r>
            <a:r>
              <a:rPr lang="en-US" dirty="0" err="1" smtClean="0"/>
              <a:t>s.t.</a:t>
            </a:r>
            <a:r>
              <a:rPr lang="en-US" dirty="0" smtClean="0"/>
              <a:t> resource constr. (storage, BW, connectivity).</a:t>
            </a:r>
          </a:p>
          <a:p>
            <a:pPr lvl="1">
              <a:buFont typeface="Wingdings" pitchFamily="2" charset="2"/>
              <a:buChar char="§"/>
            </a:pPr>
            <a:r>
              <a:rPr lang="en-US" dirty="0" smtClean="0"/>
              <a:t>Two hard combinatorial problems:</a:t>
            </a:r>
          </a:p>
          <a:p>
            <a:pPr lvl="2">
              <a:buFont typeface="Wingdings" pitchFamily="2" charset="2"/>
              <a:buChar char="§"/>
            </a:pPr>
            <a:r>
              <a:rPr lang="en-US" dirty="0" smtClean="0">
                <a:solidFill>
                  <a:srgbClr val="FF0000"/>
                </a:solidFill>
              </a:rPr>
              <a:t>Content Placement</a:t>
            </a:r>
            <a:r>
              <a:rPr lang="en-US" dirty="0" smtClean="0"/>
              <a:t>: codes to the rescue</a:t>
            </a:r>
          </a:p>
          <a:p>
            <a:pPr lvl="2">
              <a:buFont typeface="Wingdings" pitchFamily="2" charset="2"/>
              <a:buChar char="§"/>
            </a:pPr>
            <a:r>
              <a:rPr lang="en-US" dirty="0" smtClean="0">
                <a:solidFill>
                  <a:srgbClr val="FF0000"/>
                </a:solidFill>
              </a:rPr>
              <a:t>Topology selection</a:t>
            </a:r>
            <a:r>
              <a:rPr lang="en-US" dirty="0" smtClean="0"/>
              <a:t>: Markov approximation.</a:t>
            </a:r>
          </a:p>
          <a:p>
            <a:pPr lvl="1">
              <a:buFont typeface="Wingdings" pitchFamily="2" charset="2"/>
              <a:buChar char="§"/>
            </a:pPr>
            <a:r>
              <a:rPr lang="en-US" dirty="0" smtClean="0">
                <a:solidFill>
                  <a:srgbClr val="FF0000"/>
                </a:solidFill>
              </a:rPr>
              <a:t>Fully distributed solution </a:t>
            </a:r>
            <a:r>
              <a:rPr lang="en-US" dirty="0" smtClean="0"/>
              <a:t>with a bounded optimality gap</a:t>
            </a:r>
          </a:p>
          <a:p>
            <a:pPr>
              <a:buFont typeface="Wingdings" pitchFamily="2" charset="2"/>
              <a:buChar char="Ø"/>
            </a:pPr>
            <a:r>
              <a:rPr lang="en-US" sz="2800" dirty="0" smtClean="0"/>
              <a:t>Extensive simulations validate scalability and robustness.</a:t>
            </a:r>
          </a:p>
          <a:p>
            <a:pPr>
              <a:buFont typeface="Wingdings" pitchFamily="2" charset="2"/>
              <a:buChar char="Ø"/>
            </a:pPr>
            <a:r>
              <a:rPr lang="en-US" sz="2800" dirty="0" smtClean="0"/>
              <a:t>(Not in this talk) We have implemented the system using Python with full functionality. It shows that the system is deployable and practical. We are currently deploying it on Amazon EC2.</a:t>
            </a:r>
          </a:p>
          <a:p>
            <a:pPr>
              <a:buFont typeface="Wingdings" pitchFamily="2" charset="2"/>
              <a:buChar char="Ø"/>
            </a:pPr>
            <a:r>
              <a:rPr lang="en-US" altLang="ko-KR" sz="2800" dirty="0" smtClean="0"/>
              <a:t>Lots of open problems:  truly </a:t>
            </a:r>
            <a:r>
              <a:rPr lang="en-US" altLang="ko-KR" sz="2800" dirty="0" err="1" smtClean="0"/>
              <a:t>serverless</a:t>
            </a:r>
            <a:r>
              <a:rPr lang="en-US" altLang="ko-KR" sz="2800" dirty="0" smtClean="0"/>
              <a:t> system, modeling and incorporating dynamics, systems challenges,…</a:t>
            </a:r>
            <a:endParaRPr lang="en-US" altLang="ko-KR" sz="2800"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41</a:t>
            </a:fld>
            <a:r>
              <a:rPr lang="en-US" smtClean="0"/>
              <a:t>/25</a:t>
            </a:r>
            <a:endParaRPr lang="en-US" dirty="0"/>
          </a:p>
        </p:txBody>
      </p:sp>
    </p:spTree>
    <p:extLst>
      <p:ext uri="{BB962C8B-B14F-4D97-AF65-F5344CB8AC3E}">
        <p14:creationId xmlns:p14="http://schemas.microsoft.com/office/powerpoint/2010/main" val="1777647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pPr algn="ctr"/>
            <a:endParaRPr lang="en-US" dirty="0" smtClean="0"/>
          </a:p>
          <a:p>
            <a:pPr algn="ctr"/>
            <a:endParaRPr lang="en-US" dirty="0"/>
          </a:p>
          <a:p>
            <a:pPr algn="ctr"/>
            <a:endParaRPr lang="en-US" dirty="0" smtClean="0"/>
          </a:p>
          <a:p>
            <a:pPr marL="0" indent="0" algn="ctr">
              <a:buNone/>
            </a:pPr>
            <a:r>
              <a:rPr lang="en-US" sz="6000" dirty="0" smtClean="0"/>
              <a:t>Thank you!</a:t>
            </a:r>
            <a:endParaRPr lang="en-US" sz="6000"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42</a:t>
            </a:fld>
            <a:r>
              <a:rPr lang="en-US" smtClean="0"/>
              <a:t>/25</a:t>
            </a:r>
            <a:endParaRPr lang="en-US" dirty="0"/>
          </a:p>
        </p:txBody>
      </p:sp>
    </p:spTree>
    <p:extLst>
      <p:ext uri="{BB962C8B-B14F-4D97-AF65-F5344CB8AC3E}">
        <p14:creationId xmlns:p14="http://schemas.microsoft.com/office/powerpoint/2010/main" val="14500911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566615" y="1426416"/>
            <a:ext cx="3644068" cy="191729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altLang="ko-KR" dirty="0" smtClean="0"/>
              <a:t>Cloud-P2P Hybrid </a:t>
            </a:r>
            <a:r>
              <a:rPr lang="en-US" altLang="ko-KR" dirty="0" err="1" smtClean="0"/>
              <a:t>VoD</a:t>
            </a:r>
            <a:r>
              <a:rPr lang="en-US" altLang="ko-KR" dirty="0" smtClean="0"/>
              <a:t> for online education</a:t>
            </a:r>
            <a:endParaRPr lang="en-US"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4</a:t>
            </a:fld>
            <a:r>
              <a:rPr lang="en-US" smtClean="0"/>
              <a:t>/25</a:t>
            </a:r>
            <a:endParaRPr lang="en-US" dirty="0"/>
          </a:p>
        </p:txBody>
      </p:sp>
      <p:pic>
        <p:nvPicPr>
          <p:cNvPr id="6" name="Picture 5"/>
          <p:cNvPicPr>
            <a:picLocks noChangeAspect="1"/>
          </p:cNvPicPr>
          <p:nvPr/>
        </p:nvPicPr>
        <p:blipFill>
          <a:blip r:embed="rId2"/>
          <a:stretch>
            <a:fillRect/>
          </a:stretch>
        </p:blipFill>
        <p:spPr>
          <a:xfrm>
            <a:off x="1467520" y="1865294"/>
            <a:ext cx="816290" cy="1017807"/>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2428613" y="1728832"/>
            <a:ext cx="870641" cy="1092394"/>
          </a:xfrm>
          <a:prstGeom prst="rect">
            <a:avLst/>
          </a:prstGeom>
          <a:ln>
            <a:solidFill>
              <a:schemeClr val="tx1"/>
            </a:solidFill>
          </a:ln>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5" y="2621425"/>
            <a:ext cx="1037948" cy="77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7637" y="2234955"/>
            <a:ext cx="1037948" cy="77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426" y="3513769"/>
            <a:ext cx="1037948" cy="77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3" name="TextBox 12"/>
          <p:cNvSpPr txBox="1"/>
          <p:nvPr/>
        </p:nvSpPr>
        <p:spPr>
          <a:xfrm>
            <a:off x="6049819" y="4473049"/>
            <a:ext cx="2822038" cy="646331"/>
          </a:xfrm>
          <a:prstGeom prst="rect">
            <a:avLst/>
          </a:prstGeom>
          <a:noFill/>
          <a:ln>
            <a:solidFill>
              <a:schemeClr val="tx1"/>
            </a:solidFill>
          </a:ln>
        </p:spPr>
        <p:txBody>
          <a:bodyPr wrap="square" rtlCol="0">
            <a:spAutoFit/>
          </a:bodyPr>
          <a:lstStyle/>
          <a:p>
            <a:pPr algn="ctr"/>
            <a:r>
              <a:rPr lang="en-US" dirty="0" smtClean="0"/>
              <a:t>1000 Students are watching</a:t>
            </a:r>
          </a:p>
          <a:p>
            <a:pPr algn="ctr"/>
            <a:r>
              <a:rPr lang="en-US" dirty="0" smtClean="0"/>
              <a:t>= </a:t>
            </a:r>
            <a:r>
              <a:rPr lang="en-US" b="1" dirty="0" smtClean="0"/>
              <a:t>Traffic of 1000 Mbps</a:t>
            </a:r>
            <a:endParaRPr lang="en-US" b="1" dirty="0"/>
          </a:p>
        </p:txBody>
      </p:sp>
      <p:grpSp>
        <p:nvGrpSpPr>
          <p:cNvPr id="14" name="Group 13"/>
          <p:cNvGrpSpPr/>
          <p:nvPr/>
        </p:nvGrpSpPr>
        <p:grpSpPr>
          <a:xfrm>
            <a:off x="1962460" y="4233847"/>
            <a:ext cx="1371573" cy="1559682"/>
            <a:chOff x="2227797" y="4324542"/>
            <a:chExt cx="1371573" cy="1559682"/>
          </a:xfrm>
        </p:grpSpPr>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7797" y="4324542"/>
              <a:ext cx="812782" cy="87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6588" y="4476942"/>
              <a:ext cx="812782" cy="87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7797" y="5008033"/>
              <a:ext cx="812782" cy="87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4188" y="5008033"/>
              <a:ext cx="812782" cy="87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20" name="Group 19"/>
          <p:cNvGrpSpPr/>
          <p:nvPr/>
        </p:nvGrpSpPr>
        <p:grpSpPr>
          <a:xfrm>
            <a:off x="3716905" y="3757558"/>
            <a:ext cx="2196115" cy="1230096"/>
            <a:chOff x="3985760" y="3876439"/>
            <a:chExt cx="1544388" cy="1230096"/>
          </a:xfrm>
        </p:grpSpPr>
        <p:sp>
          <p:nvSpPr>
            <p:cNvPr id="21" name="Right Arrow 20"/>
            <p:cNvSpPr/>
            <p:nvPr/>
          </p:nvSpPr>
          <p:spPr>
            <a:xfrm rot="20369781">
              <a:off x="3985760" y="3876439"/>
              <a:ext cx="1544388" cy="60959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197144" y="4737203"/>
              <a:ext cx="1115086" cy="369332"/>
            </a:xfrm>
            <a:prstGeom prst="rect">
              <a:avLst/>
            </a:prstGeom>
            <a:noFill/>
            <a:ln>
              <a:solidFill>
                <a:schemeClr val="tx1"/>
              </a:solidFill>
            </a:ln>
          </p:spPr>
          <p:txBody>
            <a:bodyPr wrap="square" rtlCol="0">
              <a:spAutoFit/>
            </a:bodyPr>
            <a:lstStyle/>
            <a:p>
              <a:pPr algn="ctr"/>
              <a:r>
                <a:rPr lang="en-US" dirty="0" smtClean="0"/>
                <a:t>900Mbps</a:t>
              </a:r>
              <a:endParaRPr lang="en-US" dirty="0"/>
            </a:p>
          </p:txBody>
        </p:sp>
      </p:grpSp>
      <p:grpSp>
        <p:nvGrpSpPr>
          <p:cNvPr id="23" name="Group 22"/>
          <p:cNvGrpSpPr/>
          <p:nvPr/>
        </p:nvGrpSpPr>
        <p:grpSpPr>
          <a:xfrm>
            <a:off x="636309" y="3587516"/>
            <a:ext cx="2227624" cy="785090"/>
            <a:chOff x="558964" y="3394365"/>
            <a:chExt cx="2227624" cy="785090"/>
          </a:xfrm>
        </p:grpSpPr>
        <p:sp>
          <p:nvSpPr>
            <p:cNvPr id="24" name="Down Arrow 23"/>
            <p:cNvSpPr/>
            <p:nvPr/>
          </p:nvSpPr>
          <p:spPr>
            <a:xfrm>
              <a:off x="2428613" y="3394365"/>
              <a:ext cx="357975" cy="78509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58964" y="3394365"/>
              <a:ext cx="1668833" cy="646331"/>
            </a:xfrm>
            <a:prstGeom prst="rect">
              <a:avLst/>
            </a:prstGeom>
            <a:noFill/>
            <a:ln>
              <a:solidFill>
                <a:schemeClr val="tx1"/>
              </a:solidFill>
            </a:ln>
          </p:spPr>
          <p:txBody>
            <a:bodyPr wrap="square" rtlCol="0">
              <a:spAutoFit/>
            </a:bodyPr>
            <a:lstStyle/>
            <a:p>
              <a:pPr algn="ctr"/>
              <a:r>
                <a:rPr lang="en-US" dirty="0" smtClean="0"/>
                <a:t>Cache content</a:t>
              </a:r>
            </a:p>
            <a:p>
              <a:pPr algn="ctr"/>
              <a:r>
                <a:rPr lang="en-US" dirty="0"/>
                <a:t>f</a:t>
              </a:r>
              <a:r>
                <a:rPr lang="en-US" dirty="0" smtClean="0"/>
                <a:t>rom the server</a:t>
              </a:r>
            </a:p>
          </p:txBody>
        </p:sp>
      </p:grpSp>
      <p:grpSp>
        <p:nvGrpSpPr>
          <p:cNvPr id="26" name="Group 25"/>
          <p:cNvGrpSpPr/>
          <p:nvPr/>
        </p:nvGrpSpPr>
        <p:grpSpPr>
          <a:xfrm>
            <a:off x="4069578" y="1813418"/>
            <a:ext cx="1718959" cy="808007"/>
            <a:chOff x="3992683" y="2094768"/>
            <a:chExt cx="1718959" cy="808007"/>
          </a:xfrm>
        </p:grpSpPr>
        <p:sp>
          <p:nvSpPr>
            <p:cNvPr id="27" name="Right Arrow 26"/>
            <p:cNvSpPr/>
            <p:nvPr/>
          </p:nvSpPr>
          <p:spPr>
            <a:xfrm rot="1787789">
              <a:off x="3992683" y="2794247"/>
              <a:ext cx="1718959" cy="1085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509008" y="2094768"/>
              <a:ext cx="1062044" cy="369332"/>
            </a:xfrm>
            <a:prstGeom prst="rect">
              <a:avLst/>
            </a:prstGeom>
            <a:noFill/>
            <a:ln>
              <a:solidFill>
                <a:schemeClr val="tx1"/>
              </a:solidFill>
            </a:ln>
          </p:spPr>
          <p:txBody>
            <a:bodyPr wrap="square" rtlCol="0">
              <a:spAutoFit/>
            </a:bodyPr>
            <a:lstStyle/>
            <a:p>
              <a:pPr algn="ctr"/>
              <a:r>
                <a:rPr lang="en-US" dirty="0" smtClean="0"/>
                <a:t>100Mbps</a:t>
              </a:r>
              <a:endParaRPr lang="en-US" dirty="0"/>
            </a:p>
          </p:txBody>
        </p:sp>
      </p:grpSp>
      <p:pic>
        <p:nvPicPr>
          <p:cNvPr id="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426" y="4437872"/>
            <a:ext cx="1037948" cy="77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3002" y="2157431"/>
            <a:ext cx="812782" cy="87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1218" y="2744653"/>
            <a:ext cx="812782" cy="87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747" y="3541965"/>
            <a:ext cx="812782" cy="87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6611" y="3103870"/>
            <a:ext cx="812782" cy="87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2" y="5106535"/>
            <a:ext cx="1037948" cy="77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96" y="5106535"/>
            <a:ext cx="1037948" cy="77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872318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&amp; Approaches</a:t>
            </a:r>
            <a:endParaRPr lang="en-US" dirty="0"/>
          </a:p>
        </p:txBody>
      </p:sp>
      <p:sp>
        <p:nvSpPr>
          <p:cNvPr id="3" name="Content Placeholder 2"/>
          <p:cNvSpPr>
            <a:spLocks noGrp="1"/>
          </p:cNvSpPr>
          <p:nvPr>
            <p:ph idx="1"/>
          </p:nvPr>
        </p:nvSpPr>
        <p:spPr/>
        <p:txBody>
          <a:bodyPr>
            <a:normAutofit/>
          </a:bodyPr>
          <a:lstStyle/>
          <a:p>
            <a:r>
              <a:rPr lang="en-US" dirty="0" smtClean="0"/>
              <a:t>GOAL : Minimize  cloud (server) upload traffic</a:t>
            </a:r>
          </a:p>
          <a:p>
            <a:r>
              <a:rPr lang="en-US" dirty="0" smtClean="0"/>
              <a:t>Approach</a:t>
            </a:r>
          </a:p>
          <a:p>
            <a:pPr lvl="1"/>
            <a:r>
              <a:rPr lang="en-US" dirty="0" smtClean="0"/>
              <a:t>We first formulate a static </a:t>
            </a:r>
            <a:r>
              <a:rPr lang="en-US" dirty="0" err="1" smtClean="0"/>
              <a:t>VoD</a:t>
            </a:r>
            <a:r>
              <a:rPr lang="en-US" dirty="0" smtClean="0"/>
              <a:t> problem.</a:t>
            </a:r>
          </a:p>
          <a:p>
            <a:pPr lvl="2"/>
            <a:r>
              <a:rPr lang="en-US" dirty="0" smtClean="0"/>
              <a:t>A set of users and caches are fixed. </a:t>
            </a:r>
          </a:p>
          <a:p>
            <a:pPr lvl="2"/>
            <a:r>
              <a:rPr lang="en-US" dirty="0" smtClean="0"/>
              <a:t>Each is watching a movie chosen from the catalog.</a:t>
            </a:r>
          </a:p>
          <a:p>
            <a:pPr lvl="2"/>
            <a:r>
              <a:rPr lang="en-US" dirty="0" smtClean="0">
                <a:solidFill>
                  <a:srgbClr val="FF0000"/>
                </a:solidFill>
              </a:rPr>
              <a:t>This can be thought as a snapshot of a dynamic system.</a:t>
            </a:r>
          </a:p>
          <a:p>
            <a:pPr lvl="1"/>
            <a:r>
              <a:rPr lang="en-US" dirty="0" smtClean="0"/>
              <a:t>We present a distributed algorithm of the problem.</a:t>
            </a:r>
          </a:p>
          <a:p>
            <a:pPr lvl="1"/>
            <a:r>
              <a:rPr lang="en-US" dirty="0" smtClean="0"/>
              <a:t>We apply the algorithm to the dynamic system.</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5</a:t>
            </a:fld>
            <a:r>
              <a:rPr lang="en-US" smtClean="0"/>
              <a:t>/25</a:t>
            </a:r>
            <a:endParaRPr lang="en-US" dirty="0"/>
          </a:p>
        </p:txBody>
      </p:sp>
    </p:spTree>
    <p:extLst>
      <p:ext uri="{BB962C8B-B14F-4D97-AF65-F5344CB8AC3E}">
        <p14:creationId xmlns:p14="http://schemas.microsoft.com/office/powerpoint/2010/main" val="2074079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&amp; Approaches</a:t>
            </a:r>
            <a:endParaRPr lang="en-US" dirty="0"/>
          </a:p>
        </p:txBody>
      </p:sp>
      <p:sp>
        <p:nvSpPr>
          <p:cNvPr id="3" name="Content Placeholder 2"/>
          <p:cNvSpPr>
            <a:spLocks noGrp="1"/>
          </p:cNvSpPr>
          <p:nvPr>
            <p:ph idx="1"/>
          </p:nvPr>
        </p:nvSpPr>
        <p:spPr/>
        <p:txBody>
          <a:bodyPr>
            <a:normAutofit/>
          </a:bodyPr>
          <a:lstStyle/>
          <a:p>
            <a:r>
              <a:rPr lang="en-US" dirty="0" smtClean="0"/>
              <a:t>GOAL : Minimize  cloud (server) upload traffic</a:t>
            </a:r>
          </a:p>
          <a:p>
            <a:r>
              <a:rPr lang="en-US" dirty="0" smtClean="0"/>
              <a:t>Approach</a:t>
            </a:r>
          </a:p>
          <a:p>
            <a:pPr lvl="1"/>
            <a:r>
              <a:rPr lang="en-US" dirty="0" smtClean="0"/>
              <a:t>We first formulate a static </a:t>
            </a:r>
            <a:r>
              <a:rPr lang="en-US" dirty="0" err="1" smtClean="0"/>
              <a:t>VoD</a:t>
            </a:r>
            <a:r>
              <a:rPr lang="en-US" dirty="0" smtClean="0"/>
              <a:t> problem.</a:t>
            </a:r>
          </a:p>
          <a:p>
            <a:pPr lvl="2"/>
            <a:r>
              <a:rPr lang="en-US" dirty="0" smtClean="0"/>
              <a:t>A set of users stays in the system.</a:t>
            </a:r>
          </a:p>
          <a:p>
            <a:pPr lvl="2"/>
            <a:r>
              <a:rPr lang="en-US" dirty="0" smtClean="0"/>
              <a:t>Each user is watching some point of a movie.</a:t>
            </a:r>
          </a:p>
          <a:p>
            <a:pPr lvl="2"/>
            <a:r>
              <a:rPr lang="en-US" dirty="0" smtClean="0"/>
              <a:t>Each user can watch anywhere in the movie it is watching.</a:t>
            </a:r>
          </a:p>
          <a:p>
            <a:pPr lvl="3"/>
            <a:r>
              <a:rPr lang="en-US" i="1" dirty="0" smtClean="0"/>
              <a:t>For MOOCs, students may want to rewind the video several times. </a:t>
            </a:r>
          </a:p>
          <a:p>
            <a:pPr lvl="2"/>
            <a:r>
              <a:rPr lang="en-US" dirty="0" smtClean="0"/>
              <a:t>A set of caches is fixed.</a:t>
            </a:r>
          </a:p>
          <a:p>
            <a:pPr lvl="2"/>
            <a:r>
              <a:rPr lang="en-US" dirty="0" smtClean="0">
                <a:solidFill>
                  <a:srgbClr val="FF0000"/>
                </a:solidFill>
              </a:rPr>
              <a:t>This can be thought as a snapshot of a dynamic system.</a:t>
            </a:r>
          </a:p>
          <a:p>
            <a:pPr lvl="1"/>
            <a:r>
              <a:rPr lang="en-US" dirty="0" smtClean="0"/>
              <a:t>We present a distributed algorithm of the problem.</a:t>
            </a:r>
          </a:p>
          <a:p>
            <a:pPr lvl="1"/>
            <a:r>
              <a:rPr lang="en-US" dirty="0" smtClean="0"/>
              <a:t>We apply the algorithm to the dynamic system.</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6</a:t>
            </a:fld>
            <a:r>
              <a:rPr lang="en-US" smtClean="0"/>
              <a:t>/25</a:t>
            </a:r>
            <a:endParaRPr lang="en-US" dirty="0"/>
          </a:p>
        </p:txBody>
      </p:sp>
    </p:spTree>
    <p:extLst>
      <p:ext uri="{BB962C8B-B14F-4D97-AF65-F5344CB8AC3E}">
        <p14:creationId xmlns:p14="http://schemas.microsoft.com/office/powerpoint/2010/main" val="18077120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219075" y="1209925"/>
                <a:ext cx="13572946" cy="5330370"/>
              </a:xfrm>
              <a:prstGeom prst="rect">
                <a:avLst/>
              </a:prstGeom>
              <a:noFill/>
            </p:spPr>
            <p:txBody>
              <a:bodyPr wrap="none" rtlCol="0">
                <a:spAutoFit/>
              </a:bodyPr>
              <a:lstStyle/>
              <a:p>
                <a14:m>
                  <m:oMath xmlns="" xmlns:m="http://schemas.openxmlformats.org/officeDocument/2006/math">
                    <m:func>
                      <m:funcPr>
                        <m:ctrlPr>
                          <a:rPr lang="en-US" sz="2400" i="1" smtClean="0">
                            <a:latin typeface="Cambria Math"/>
                          </a:rPr>
                        </m:ctrlPr>
                      </m:funcPr>
                      <m:fName>
                        <m:func>
                          <m:funcPr>
                            <m:ctrlPr>
                              <a:rPr lang="en-US" sz="2400" i="1">
                                <a:latin typeface="Cambria Math"/>
                              </a:rPr>
                            </m:ctrlPr>
                          </m:funcPr>
                          <m:fName>
                            <m:limLow>
                              <m:limLowPr>
                                <m:ctrlPr>
                                  <a:rPr lang="en-US" sz="2400" i="1">
                                    <a:latin typeface="Cambria Math"/>
                                  </a:rPr>
                                </m:ctrlPr>
                              </m:limLowPr>
                              <m:e>
                                <m:r>
                                  <m:rPr>
                                    <m:sty m:val="p"/>
                                  </m:rPr>
                                  <a:rPr lang="en-US" sz="2400">
                                    <a:latin typeface="Cambria Math"/>
                                  </a:rPr>
                                  <m:t>min</m:t>
                                </m:r>
                              </m:e>
                              <m:lim>
                                <m:r>
                                  <a:rPr lang="en-US" sz="2400" b="0" i="1" smtClean="0">
                                    <a:latin typeface="Cambria Math"/>
                                  </a:rPr>
                                  <m:t>{</m:t>
                                </m:r>
                                <m:r>
                                  <a:rPr lang="en-US" sz="2400" b="0" i="1" smtClean="0">
                                    <a:latin typeface="Cambria Math"/>
                                  </a:rPr>
                                  <m:t>𝑔𝑟𝑎𝑝h</m:t>
                                </m:r>
                                <m:r>
                                  <a:rPr lang="en-US" sz="2400" b="0" i="1" smtClean="0">
                                    <a:latin typeface="Cambria Math"/>
                                  </a:rPr>
                                  <m:t>,  </m:t>
                                </m:r>
                                <m:r>
                                  <a:rPr lang="en-US" sz="2400" b="0" i="1" smtClean="0">
                                    <a:latin typeface="Cambria Math"/>
                                  </a:rPr>
                                  <m:t>𝑐𝑎𝑐h𝑒</m:t>
                                </m:r>
                                <m:r>
                                  <a:rPr lang="en-US" sz="2400" b="0" i="1" smtClean="0">
                                    <a:latin typeface="Cambria Math"/>
                                  </a:rPr>
                                  <m:t> </m:t>
                                </m:r>
                                <m:r>
                                  <a:rPr lang="en-US" sz="2400" b="0" i="1" smtClean="0">
                                    <a:latin typeface="Cambria Math"/>
                                  </a:rPr>
                                  <m:t>𝑟𝑒𝑠𝑜𝑢𝑟𝑐𝑒𝑠</m:t>
                                </m:r>
                                <m:r>
                                  <a:rPr lang="en-US" sz="2400" b="0" i="1" smtClean="0">
                                    <a:latin typeface="Cambria Math"/>
                                  </a:rPr>
                                  <m:t>}</m:t>
                                </m:r>
                              </m:lim>
                            </m:limLow>
                          </m:fName>
                          <m:e>
                            <m:r>
                              <a:rPr lang="en-US" sz="2400" b="1" i="0" smtClean="0">
                                <a:solidFill>
                                  <a:srgbClr val="153CFF"/>
                                </a:solidFill>
                                <a:latin typeface="Cambria Math"/>
                              </a:rPr>
                              <m:t>𝐂𝐥𝐨𝐮𝐝</m:t>
                            </m:r>
                            <m:r>
                              <a:rPr lang="en-US" sz="2400" b="1" i="0" smtClean="0">
                                <a:solidFill>
                                  <a:srgbClr val="153CFF"/>
                                </a:solidFill>
                                <a:latin typeface="Cambria Math"/>
                              </a:rPr>
                              <m:t> </m:t>
                            </m:r>
                            <m:d>
                              <m:dPr>
                                <m:ctrlPr>
                                  <a:rPr lang="en-US" sz="2400" b="1" i="1" smtClean="0">
                                    <a:solidFill>
                                      <a:srgbClr val="153CFF"/>
                                    </a:solidFill>
                                    <a:latin typeface="Cambria Math"/>
                                  </a:rPr>
                                </m:ctrlPr>
                              </m:dPr>
                              <m:e>
                                <m:r>
                                  <a:rPr lang="en-US" sz="2400" b="1" i="0" smtClean="0">
                                    <a:solidFill>
                                      <a:srgbClr val="153CFF"/>
                                    </a:solidFill>
                                    <a:latin typeface="Cambria Math"/>
                                  </a:rPr>
                                  <m:t>𝐬𝐞𝐫𝐯𝐞𝐫</m:t>
                                </m:r>
                              </m:e>
                            </m:d>
                            <m:r>
                              <a:rPr lang="en-US" sz="2400" b="1" i="0" smtClean="0">
                                <a:solidFill>
                                  <a:srgbClr val="153CFF"/>
                                </a:solidFill>
                                <a:latin typeface="Cambria Math"/>
                              </a:rPr>
                              <m:t>𝐮𝐩𝐥𝐨𝐚𝐝</m:t>
                            </m:r>
                            <m:r>
                              <a:rPr lang="en-US" sz="2400" b="1" i="0" smtClean="0">
                                <a:solidFill>
                                  <a:srgbClr val="153CFF"/>
                                </a:solidFill>
                                <a:latin typeface="Cambria Math"/>
                              </a:rPr>
                              <m:t> </m:t>
                            </m:r>
                            <m:r>
                              <a:rPr lang="en-US" sz="2400" b="1" i="0" smtClean="0">
                                <a:solidFill>
                                  <a:srgbClr val="153CFF"/>
                                </a:solidFill>
                                <a:latin typeface="Cambria Math"/>
                              </a:rPr>
                              <m:t>𝐭𝐫𝐚𝐟𝐟𝐢𝐜</m:t>
                            </m:r>
                          </m:e>
                        </m:func>
                      </m:fName>
                      <m:e/>
                    </m:func>
                    <m:r>
                      <a:rPr lang="en-US" sz="2400" b="0" i="0" smtClean="0">
                        <a:solidFill>
                          <a:srgbClr val="153CFF"/>
                        </a:solidFill>
                        <a:latin typeface="Cambria Math"/>
                      </a:rPr>
                      <m:t> </m:t>
                    </m:r>
                  </m:oMath>
                </a14:m>
                <a:r>
                  <a:rPr lang="en-US" dirty="0" smtClean="0"/>
                  <a:t>														</a:t>
                </a:r>
                <a:endParaRPr lang="en-US" dirty="0"/>
              </a:p>
              <a:p>
                <a:endParaRPr lang="en-US" dirty="0" smtClean="0"/>
              </a:p>
              <a:p>
                <a:r>
                  <a:rPr lang="en-US" dirty="0" smtClean="0"/>
                  <a:t>Subject to : </a:t>
                </a:r>
              </a:p>
              <a:p>
                <a:pPr marL="285750" indent="-285750">
                  <a:buFont typeface="Wingdings" pitchFamily="2" charset="2"/>
                  <a:buChar char="v"/>
                </a:pPr>
                <a:r>
                  <a:rPr lang="en-US" b="1" dirty="0" smtClean="0"/>
                  <a:t>USER CONSTRAINTS</a:t>
                </a:r>
              </a:p>
              <a:p>
                <a:pPr marL="285750" indent="-285750">
                  <a:buFont typeface="Wingdings" pitchFamily="2" charset="2"/>
                  <a:buChar char="q"/>
                </a:pPr>
                <a14:m>
                  <m:oMath xmlns="" xmlns:m="http://schemas.openxmlformats.org/officeDocument/2006/math">
                    <m:d>
                      <m:dPr>
                        <m:ctrlPr>
                          <a:rPr lang="en-US" i="1" smtClean="0">
                            <a:latin typeface="Cambria Math"/>
                          </a:rPr>
                        </m:ctrlPr>
                      </m:dPr>
                      <m:e>
                        <m:nary>
                          <m:naryPr>
                            <m:chr m:val="∑"/>
                            <m:subHide m:val="on"/>
                            <m:supHide m:val="on"/>
                            <m:ctrlPr>
                              <a:rPr lang="en-US" i="1">
                                <a:latin typeface="Cambria Math"/>
                              </a:rPr>
                            </m:ctrlPr>
                          </m:naryPr>
                          <m:sub/>
                          <m:sup/>
                          <m:e>
                            <m:r>
                              <m:rPr>
                                <m:sty m:val="p"/>
                              </m:rPr>
                              <a:rPr lang="en-US" i="0">
                                <a:latin typeface="Cambria Math"/>
                              </a:rPr>
                              <m:t>Downlo</m:t>
                            </m:r>
                            <m:r>
                              <m:rPr>
                                <m:sty m:val="p"/>
                              </m:rPr>
                              <a:rPr lang="en-US" b="0" i="0" smtClean="0">
                                <a:latin typeface="Cambria Math"/>
                              </a:rPr>
                              <m:t>a</m:t>
                            </m:r>
                            <m:r>
                              <m:rPr>
                                <m:sty m:val="p"/>
                              </m:rPr>
                              <a:rPr lang="en-US" i="0">
                                <a:latin typeface="Cambria Math"/>
                              </a:rPr>
                              <m:t>d</m:t>
                            </m:r>
                            <m:r>
                              <a:rPr lang="en-US" i="0">
                                <a:latin typeface="Cambria Math"/>
                              </a:rPr>
                              <m:t> </m:t>
                            </m:r>
                            <m:r>
                              <m:rPr>
                                <m:sty m:val="p"/>
                              </m:rPr>
                              <a:rPr lang="en-US" i="0">
                                <a:latin typeface="Cambria Math"/>
                              </a:rPr>
                              <m:t>rate</m:t>
                            </m:r>
                            <m:r>
                              <a:rPr lang="en-US" i="0">
                                <a:latin typeface="Cambria Math"/>
                              </a:rPr>
                              <m:t> </m:t>
                            </m:r>
                            <m:r>
                              <m:rPr>
                                <m:sty m:val="p"/>
                              </m:rPr>
                              <a:rPr lang="en-US" i="0">
                                <a:latin typeface="Cambria Math"/>
                              </a:rPr>
                              <m:t>from</m:t>
                            </m:r>
                            <m:r>
                              <a:rPr lang="en-US" i="0">
                                <a:latin typeface="Cambria Math"/>
                              </a:rPr>
                              <m:t> </m:t>
                            </m:r>
                            <m:r>
                              <m:rPr>
                                <m:sty m:val="p"/>
                              </m:rPr>
                              <a:rPr lang="en-US" i="0">
                                <a:latin typeface="Cambria Math"/>
                              </a:rPr>
                              <m:t>cache</m:t>
                            </m:r>
                          </m:e>
                        </m:nary>
                      </m:e>
                    </m:d>
                    <m:r>
                      <a:rPr lang="en-US" i="1">
                        <a:latin typeface="Cambria Math"/>
                      </a:rPr>
                      <m:t>+</m:t>
                    </m:r>
                    <m:r>
                      <m:rPr>
                        <m:sty m:val="p"/>
                      </m:rPr>
                      <a:rPr lang="en-US" b="0" i="0" smtClean="0">
                        <a:latin typeface="Cambria Math"/>
                      </a:rPr>
                      <m:t>R</m:t>
                    </m:r>
                    <m:r>
                      <m:rPr>
                        <m:sty m:val="p"/>
                      </m:rPr>
                      <a:rPr lang="en-US" i="0">
                        <a:latin typeface="Cambria Math"/>
                      </a:rPr>
                      <m:t>ate</m:t>
                    </m:r>
                    <m:r>
                      <a:rPr lang="en-US" i="0">
                        <a:latin typeface="Cambria Math"/>
                      </a:rPr>
                      <m:t> </m:t>
                    </m:r>
                    <m:r>
                      <m:rPr>
                        <m:sty m:val="p"/>
                      </m:rPr>
                      <a:rPr lang="en-US" i="0">
                        <a:latin typeface="Cambria Math"/>
                      </a:rPr>
                      <m:t>from</m:t>
                    </m:r>
                    <m:r>
                      <a:rPr lang="en-US" i="0">
                        <a:latin typeface="Cambria Math"/>
                      </a:rPr>
                      <m:t> </m:t>
                    </m:r>
                    <m:r>
                      <m:rPr>
                        <m:sty m:val="p"/>
                      </m:rPr>
                      <a:rPr lang="en-US" i="0">
                        <a:latin typeface="Cambria Math"/>
                      </a:rPr>
                      <m:t>the</m:t>
                    </m:r>
                    <m:r>
                      <a:rPr lang="en-US" i="0">
                        <a:latin typeface="Cambria Math"/>
                      </a:rPr>
                      <m:t> </m:t>
                    </m:r>
                    <m:r>
                      <m:rPr>
                        <m:sty m:val="p"/>
                      </m:rPr>
                      <a:rPr lang="en-US" i="0">
                        <a:latin typeface="Cambria Math"/>
                      </a:rPr>
                      <m:t>cloud</m:t>
                    </m:r>
                    <m:r>
                      <a:rPr lang="en-US" i="1">
                        <a:latin typeface="Cambria Math"/>
                      </a:rPr>
                      <m:t>≥</m:t>
                    </m:r>
                    <m:r>
                      <m:rPr>
                        <m:sty m:val="p"/>
                      </m:rPr>
                      <a:rPr lang="en-US" b="0" i="0" smtClean="0">
                        <a:latin typeface="Cambria Math"/>
                      </a:rPr>
                      <m:t>Video</m:t>
                    </m:r>
                    <m:r>
                      <a:rPr lang="en-US" b="0" i="0" smtClean="0">
                        <a:latin typeface="Cambria Math"/>
                      </a:rPr>
                      <m:t> </m:t>
                    </m:r>
                    <m:r>
                      <m:rPr>
                        <m:sty m:val="p"/>
                      </m:rPr>
                      <a:rPr lang="en-US" b="0" i="0" smtClean="0">
                        <a:latin typeface="Cambria Math"/>
                      </a:rPr>
                      <m:t>streaming</m:t>
                    </m:r>
                    <m:r>
                      <a:rPr lang="en-US" b="0" i="0" smtClean="0">
                        <a:latin typeface="Cambria Math"/>
                      </a:rPr>
                      <m:t> </m:t>
                    </m:r>
                    <m:r>
                      <m:rPr>
                        <m:sty m:val="p"/>
                      </m:rPr>
                      <a:rPr lang="en-US" b="0" i="0" smtClean="0">
                        <a:latin typeface="Cambria Math"/>
                      </a:rPr>
                      <m:t>rate</m:t>
                    </m:r>
                  </m:oMath>
                </a14:m>
                <a:endParaRPr lang="en-US" dirty="0" smtClean="0"/>
              </a:p>
              <a:p>
                <a:pPr marL="285750" lvl="1" indent="-285750">
                  <a:buFont typeface="Wingdings" pitchFamily="2" charset="2"/>
                  <a:buChar char="v"/>
                </a:pPr>
                <a:endParaRPr lang="en-US" b="1" dirty="0" smtClean="0"/>
              </a:p>
              <a:p>
                <a:pPr marL="285750" lvl="1" indent="-285750">
                  <a:buFont typeface="Wingdings" pitchFamily="2" charset="2"/>
                  <a:buChar char="v"/>
                </a:pPr>
                <a:r>
                  <a:rPr lang="en-US" b="1" dirty="0" smtClean="0"/>
                  <a:t>CACHE CONSTRAINTS</a:t>
                </a:r>
              </a:p>
              <a:p>
                <a:pPr marL="342900" lvl="1" indent="-342900">
                  <a:buFont typeface="Wingdings" pitchFamily="2" charset="2"/>
                  <a:buChar char="q"/>
                </a:pPr>
                <a:r>
                  <a:rPr lang="en-US" dirty="0" smtClean="0"/>
                  <a:t>For each video, cache can either store a full video  or not.</a:t>
                </a:r>
              </a:p>
              <a:p>
                <a:pPr marL="342900" lvl="1" indent="-342900">
                  <a:lnSpc>
                    <a:spcPct val="150000"/>
                  </a:lnSpc>
                  <a:buFont typeface="Wingdings" pitchFamily="2" charset="2"/>
                  <a:buChar char="q"/>
                </a:pPr>
                <a14:m>
                  <m:oMath xmlns="" xmlns:m="http://schemas.openxmlformats.org/officeDocument/2006/math">
                    <m:nary>
                      <m:naryPr>
                        <m:chr m:val="∑"/>
                        <m:subHide m:val="on"/>
                        <m:supHide m:val="on"/>
                        <m:ctrlPr>
                          <a:rPr lang="en-US" i="1" smtClean="0">
                            <a:latin typeface="Cambria Math"/>
                          </a:rPr>
                        </m:ctrlPr>
                      </m:naryPr>
                      <m:sub/>
                      <m:sup/>
                      <m:e>
                        <m:r>
                          <m:rPr>
                            <m:sty m:val="p"/>
                          </m:rPr>
                          <a:rPr lang="en-US" b="0" i="0" smtClean="0">
                            <a:latin typeface="Cambria Math"/>
                          </a:rPr>
                          <m:t>Upload</m:t>
                        </m:r>
                        <m:r>
                          <a:rPr lang="en-US" b="0" i="0" smtClean="0">
                            <a:latin typeface="Cambria Math"/>
                          </a:rPr>
                          <m:t> </m:t>
                        </m:r>
                        <m:r>
                          <m:rPr>
                            <m:sty m:val="p"/>
                          </m:rPr>
                          <a:rPr lang="en-US" b="0" i="0" smtClean="0">
                            <a:latin typeface="Cambria Math"/>
                          </a:rPr>
                          <m:t>rate</m:t>
                        </m:r>
                        <m:r>
                          <a:rPr lang="en-US" b="0" i="0" smtClean="0">
                            <a:latin typeface="Cambria Math"/>
                          </a:rPr>
                          <m:t> </m:t>
                        </m:r>
                        <m:r>
                          <m:rPr>
                            <m:sty m:val="p"/>
                          </m:rPr>
                          <a:rPr lang="en-US" b="0" i="0" smtClean="0">
                            <a:latin typeface="Cambria Math"/>
                          </a:rPr>
                          <m:t>of</m:t>
                        </m:r>
                        <m:r>
                          <a:rPr lang="en-US" b="0" i="0" smtClean="0">
                            <a:latin typeface="Cambria Math"/>
                          </a:rPr>
                          <m:t> </m:t>
                        </m:r>
                        <m:r>
                          <m:rPr>
                            <m:sty m:val="p"/>
                          </m:rPr>
                          <a:rPr lang="en-US" b="0" i="0" smtClean="0">
                            <a:latin typeface="Cambria Math"/>
                          </a:rPr>
                          <m:t>cache</m:t>
                        </m:r>
                        <m:r>
                          <a:rPr lang="en-US" b="0" i="0" smtClean="0">
                            <a:latin typeface="Cambria Math"/>
                          </a:rPr>
                          <m:t>≤</m:t>
                        </m:r>
                        <m:r>
                          <m:rPr>
                            <m:sty m:val="p"/>
                          </m:rPr>
                          <a:rPr lang="en-US" b="0" i="0" smtClean="0">
                            <a:latin typeface="Cambria Math"/>
                          </a:rPr>
                          <m:t>Upload</m:t>
                        </m:r>
                        <m:r>
                          <a:rPr lang="en-US" b="0" i="0" smtClean="0">
                            <a:latin typeface="Cambria Math"/>
                          </a:rPr>
                          <m:t> </m:t>
                        </m:r>
                        <m:r>
                          <m:rPr>
                            <m:sty m:val="p"/>
                          </m:rPr>
                          <a:rPr lang="en-US" b="0" i="0" smtClean="0">
                            <a:latin typeface="Cambria Math"/>
                          </a:rPr>
                          <m:t>bandwidth</m:t>
                        </m:r>
                        <m:r>
                          <a:rPr lang="en-US" b="0" i="0" smtClean="0">
                            <a:latin typeface="Cambria Math"/>
                          </a:rPr>
                          <m:t> </m:t>
                        </m:r>
                        <m:r>
                          <m:rPr>
                            <m:sty m:val="p"/>
                          </m:rPr>
                          <a:rPr lang="en-US" b="0" i="0" smtClean="0">
                            <a:latin typeface="Cambria Math"/>
                          </a:rPr>
                          <m:t>of</m:t>
                        </m:r>
                        <m:r>
                          <a:rPr lang="en-US" b="0" i="0" smtClean="0">
                            <a:latin typeface="Cambria Math"/>
                          </a:rPr>
                          <m:t>  </m:t>
                        </m:r>
                        <m:r>
                          <m:rPr>
                            <m:sty m:val="p"/>
                          </m:rPr>
                          <a:rPr lang="en-US" b="0" i="0" smtClean="0">
                            <a:latin typeface="Cambria Math"/>
                          </a:rPr>
                          <m:t>cache</m:t>
                        </m:r>
                      </m:e>
                    </m:nary>
                  </m:oMath>
                </a14:m>
                <a:endParaRPr lang="en-US" b="0" dirty="0" smtClean="0">
                  <a:latin typeface="Cambria Math"/>
                </a:endParaRPr>
              </a:p>
              <a:p>
                <a:pPr marL="342900" lvl="1" indent="-342900">
                  <a:lnSpc>
                    <a:spcPct val="150000"/>
                  </a:lnSpc>
                  <a:buFont typeface="Wingdings" pitchFamily="2" charset="2"/>
                  <a:buChar char="q"/>
                </a:pPr>
                <a14:m>
                  <m:oMath xmlns="" xmlns:m="http://schemas.openxmlformats.org/officeDocument/2006/math">
                    <m:nary>
                      <m:naryPr>
                        <m:chr m:val="∑"/>
                        <m:subHide m:val="on"/>
                        <m:supHide m:val="on"/>
                        <m:ctrlPr>
                          <a:rPr lang="en-US" b="0" i="1" smtClean="0">
                            <a:latin typeface="Cambria Math"/>
                          </a:rPr>
                        </m:ctrlPr>
                      </m:naryPr>
                      <m:sub/>
                      <m:sup/>
                      <m:e>
                        <m:r>
                          <m:rPr>
                            <m:sty m:val="p"/>
                          </m:rPr>
                          <a:rPr lang="en-US" b="0" i="0" smtClean="0">
                            <a:latin typeface="Cambria Math"/>
                          </a:rPr>
                          <m:t>Size</m:t>
                        </m:r>
                        <m:r>
                          <a:rPr lang="en-US" b="0" i="0" smtClean="0">
                            <a:latin typeface="Cambria Math"/>
                          </a:rPr>
                          <m:t> </m:t>
                        </m:r>
                        <m:r>
                          <m:rPr>
                            <m:sty m:val="p"/>
                          </m:rPr>
                          <a:rPr lang="en-US" b="0" i="0" smtClean="0">
                            <a:latin typeface="Cambria Math"/>
                          </a:rPr>
                          <m:t>of</m:t>
                        </m:r>
                        <m:r>
                          <a:rPr lang="en-US" b="0" i="0" smtClean="0">
                            <a:latin typeface="Cambria Math"/>
                          </a:rPr>
                          <m:t> </m:t>
                        </m:r>
                        <m:r>
                          <m:rPr>
                            <m:sty m:val="p"/>
                          </m:rPr>
                          <a:rPr lang="en-US" b="0" i="0" smtClean="0">
                            <a:latin typeface="Cambria Math"/>
                          </a:rPr>
                          <m:t>cached</m:t>
                        </m:r>
                        <m:r>
                          <a:rPr lang="en-US" b="0" i="0" smtClean="0">
                            <a:latin typeface="Cambria Math"/>
                          </a:rPr>
                          <m:t> </m:t>
                        </m:r>
                        <m:r>
                          <m:rPr>
                            <m:sty m:val="p"/>
                          </m:rPr>
                          <a:rPr lang="en-US" b="0" i="0" smtClean="0">
                            <a:latin typeface="Cambria Math"/>
                          </a:rPr>
                          <m:t>video</m:t>
                        </m:r>
                      </m:e>
                    </m:nary>
                    <m:r>
                      <a:rPr lang="en-US" b="0" i="0" smtClean="0">
                        <a:latin typeface="Cambria Math"/>
                      </a:rPr>
                      <m:t>≤</m:t>
                    </m:r>
                    <m:r>
                      <m:rPr>
                        <m:sty m:val="p"/>
                      </m:rPr>
                      <a:rPr lang="en-US" b="0" i="0" smtClean="0">
                        <a:latin typeface="Cambria Math"/>
                      </a:rPr>
                      <m:t>Storage</m:t>
                    </m:r>
                    <m:r>
                      <a:rPr lang="en-US" b="0" i="0" smtClean="0">
                        <a:latin typeface="Cambria Math"/>
                      </a:rPr>
                      <m:t> </m:t>
                    </m:r>
                    <m:r>
                      <m:rPr>
                        <m:sty m:val="p"/>
                      </m:rPr>
                      <a:rPr lang="en-US" b="0" i="0" smtClean="0">
                        <a:latin typeface="Cambria Math"/>
                      </a:rPr>
                      <m:t>capacity</m:t>
                    </m:r>
                    <m:r>
                      <a:rPr lang="en-US" b="0" i="0" smtClean="0">
                        <a:latin typeface="Cambria Math"/>
                      </a:rPr>
                      <m:t> </m:t>
                    </m:r>
                    <m:r>
                      <m:rPr>
                        <m:sty m:val="p"/>
                      </m:rPr>
                      <a:rPr lang="en-US" b="0" i="0" smtClean="0">
                        <a:latin typeface="Cambria Math"/>
                      </a:rPr>
                      <m:t>of</m:t>
                    </m:r>
                    <m:r>
                      <a:rPr lang="en-US" b="0" i="0" smtClean="0">
                        <a:latin typeface="Cambria Math"/>
                      </a:rPr>
                      <m:t> </m:t>
                    </m:r>
                    <m:r>
                      <m:rPr>
                        <m:sty m:val="p"/>
                      </m:rPr>
                      <a:rPr lang="en-US" b="0" i="0" smtClean="0">
                        <a:latin typeface="Cambria Math"/>
                      </a:rPr>
                      <m:t>cache</m:t>
                    </m:r>
                  </m:oMath>
                </a14:m>
                <a:endParaRPr lang="en-US" dirty="0" smtClean="0"/>
              </a:p>
              <a:p>
                <a:pPr marL="342900" lvl="1" indent="-342900">
                  <a:lnSpc>
                    <a:spcPct val="150000"/>
                  </a:lnSpc>
                  <a:buFont typeface="Wingdings" pitchFamily="2" charset="2"/>
                  <a:buChar char="q"/>
                </a:pPr>
                <a14:m>
                  <m:oMath xmlns="" xmlns:m="http://schemas.openxmlformats.org/officeDocument/2006/math">
                    <m:nary>
                      <m:naryPr>
                        <m:chr m:val="∑"/>
                        <m:subHide m:val="on"/>
                        <m:supHide m:val="on"/>
                        <m:ctrlPr>
                          <a:rPr lang="en-US" i="1">
                            <a:latin typeface="Cambria Math"/>
                          </a:rPr>
                        </m:ctrlPr>
                      </m:naryPr>
                      <m:sub/>
                      <m:sup/>
                      <m:e>
                        <m:r>
                          <m:rPr>
                            <m:sty m:val="p"/>
                          </m:rPr>
                          <a:rPr lang="en-US">
                            <a:latin typeface="Cambria Math"/>
                          </a:rPr>
                          <m:t>Cach</m:t>
                        </m:r>
                        <m:sSup>
                          <m:sSupPr>
                            <m:ctrlPr>
                              <a:rPr lang="en-US" i="1">
                                <a:latin typeface="Cambria Math"/>
                              </a:rPr>
                            </m:ctrlPr>
                          </m:sSupPr>
                          <m:e>
                            <m:r>
                              <m:rPr>
                                <m:sty m:val="p"/>
                              </m:rPr>
                              <a:rPr lang="en-US">
                                <a:latin typeface="Cambria Math"/>
                              </a:rPr>
                              <m:t>e</m:t>
                            </m:r>
                          </m:e>
                          <m:sup>
                            <m:r>
                              <a:rPr lang="en-US">
                                <a:latin typeface="Cambria Math"/>
                              </a:rPr>
                              <m:t>′</m:t>
                            </m:r>
                          </m:sup>
                        </m:sSup>
                        <m:r>
                          <m:rPr>
                            <m:sty m:val="p"/>
                          </m:rPr>
                          <a:rPr lang="en-US">
                            <a:latin typeface="Cambria Math"/>
                          </a:rPr>
                          <m:t>s</m:t>
                        </m:r>
                        <m:r>
                          <a:rPr lang="en-US">
                            <a:latin typeface="Cambria Math"/>
                          </a:rPr>
                          <m:t> </m:t>
                        </m:r>
                        <m:r>
                          <m:rPr>
                            <m:sty m:val="p"/>
                          </m:rPr>
                          <a:rPr lang="en-US">
                            <a:latin typeface="Cambria Math"/>
                          </a:rPr>
                          <m:t>upload</m:t>
                        </m:r>
                        <m:r>
                          <a:rPr lang="en-US">
                            <a:latin typeface="Cambria Math"/>
                          </a:rPr>
                          <m:t> </m:t>
                        </m:r>
                        <m:r>
                          <m:rPr>
                            <m:sty m:val="p"/>
                          </m:rPr>
                          <a:rPr lang="en-US">
                            <a:latin typeface="Cambria Math"/>
                          </a:rPr>
                          <m:t>rate</m:t>
                        </m:r>
                        <m:r>
                          <a:rPr lang="en-US">
                            <a:latin typeface="Cambria Math"/>
                          </a:rPr>
                          <m:t>≤</m:t>
                        </m:r>
                        <m:r>
                          <m:rPr>
                            <m:sty m:val="p"/>
                          </m:rPr>
                          <a:rPr lang="en-US" b="0" i="0" smtClean="0">
                            <a:latin typeface="Cambria Math"/>
                          </a:rPr>
                          <m:t>Available</m:t>
                        </m:r>
                        <m:r>
                          <a:rPr lang="en-US" b="0" i="0" smtClean="0">
                            <a:latin typeface="Cambria Math"/>
                          </a:rPr>
                          <m:t> </m:t>
                        </m:r>
                        <m:r>
                          <m:rPr>
                            <m:sty m:val="p"/>
                          </m:rPr>
                          <a:rPr lang="en-US">
                            <a:latin typeface="Cambria Math"/>
                          </a:rPr>
                          <m:t>rate</m:t>
                        </m:r>
                        <m:r>
                          <a:rPr lang="en-US">
                            <a:latin typeface="Cambria Math"/>
                          </a:rPr>
                          <m:t> </m:t>
                        </m:r>
                        <m:r>
                          <m:rPr>
                            <m:sty m:val="p"/>
                          </m:rPr>
                          <a:rPr lang="en-US">
                            <a:latin typeface="Cambria Math"/>
                          </a:rPr>
                          <m:t>of</m:t>
                        </m:r>
                        <m:r>
                          <a:rPr lang="en-US">
                            <a:latin typeface="Cambria Math"/>
                          </a:rPr>
                          <m:t> </m:t>
                        </m:r>
                        <m:r>
                          <m:rPr>
                            <m:sty m:val="p"/>
                          </m:rPr>
                          <a:rPr lang="en-US">
                            <a:latin typeface="Cambria Math"/>
                          </a:rPr>
                          <m:t>stored</m:t>
                        </m:r>
                        <m:r>
                          <a:rPr lang="en-US">
                            <a:latin typeface="Cambria Math"/>
                          </a:rPr>
                          <m:t> </m:t>
                        </m:r>
                        <m:r>
                          <m:rPr>
                            <m:sty m:val="p"/>
                          </m:rPr>
                          <a:rPr lang="en-US">
                            <a:latin typeface="Cambria Math"/>
                          </a:rPr>
                          <m:t>video</m:t>
                        </m:r>
                      </m:e>
                    </m:nary>
                  </m:oMath>
                </a14:m>
                <a:endParaRPr lang="en-US" dirty="0">
                  <a:latin typeface="Cambria Math"/>
                </a:endParaRPr>
              </a:p>
              <a:p>
                <a:endParaRPr lang="en-US" b="1" dirty="0" smtClean="0"/>
              </a:p>
              <a:p>
                <a:pPr marL="285750" indent="-285750">
                  <a:buFont typeface="Wingdings" pitchFamily="2" charset="2"/>
                  <a:buChar char="v"/>
                </a:pPr>
                <a:r>
                  <a:rPr lang="en-US" b="1" dirty="0" smtClean="0"/>
                  <a:t>GRAPH </a:t>
                </a:r>
                <a:r>
                  <a:rPr lang="en-US" b="1" dirty="0"/>
                  <a:t>CONSTRAINT</a:t>
                </a:r>
              </a:p>
              <a:p>
                <a:pPr marL="342900" indent="-342900">
                  <a:buFont typeface="Wingdings" pitchFamily="2" charset="2"/>
                  <a:buChar char="q"/>
                </a:pPr>
                <a14:m>
                  <m:oMath xmlns="" xmlns:m="http://schemas.openxmlformats.org/officeDocument/2006/math">
                    <m:r>
                      <m:rPr>
                        <m:sty m:val="p"/>
                      </m:rPr>
                      <a:rPr lang="en-US">
                        <a:latin typeface="Cambria Math"/>
                      </a:rPr>
                      <m:t>Number</m:t>
                    </m:r>
                    <m:r>
                      <a:rPr lang="en-US">
                        <a:latin typeface="Cambria Math"/>
                      </a:rPr>
                      <m:t> </m:t>
                    </m:r>
                    <m:r>
                      <m:rPr>
                        <m:sty m:val="p"/>
                      </m:rPr>
                      <a:rPr lang="en-US">
                        <a:latin typeface="Cambria Math"/>
                      </a:rPr>
                      <m:t>of</m:t>
                    </m:r>
                    <m:r>
                      <a:rPr lang="en-US">
                        <a:latin typeface="Cambria Math"/>
                      </a:rPr>
                      <m:t> </m:t>
                    </m:r>
                    <m:r>
                      <m:rPr>
                        <m:sty m:val="p"/>
                      </m:rPr>
                      <a:rPr lang="en-US">
                        <a:latin typeface="Cambria Math"/>
                      </a:rPr>
                      <m:t>connected</m:t>
                    </m:r>
                    <m:r>
                      <a:rPr lang="en-US">
                        <a:latin typeface="Cambria Math"/>
                      </a:rPr>
                      <m:t> </m:t>
                    </m:r>
                    <m:r>
                      <m:rPr>
                        <m:sty m:val="p"/>
                      </m:rPr>
                      <a:rPr lang="en-US">
                        <a:latin typeface="Cambria Math"/>
                      </a:rPr>
                      <m:t>nodes</m:t>
                    </m:r>
                    <m:r>
                      <a:rPr lang="en-US">
                        <a:latin typeface="Cambria Math"/>
                      </a:rPr>
                      <m:t>≤</m:t>
                    </m:r>
                    <m:r>
                      <m:rPr>
                        <m:sty m:val="p"/>
                      </m:rPr>
                      <a:rPr lang="en-US">
                        <a:latin typeface="Cambria Math"/>
                      </a:rPr>
                      <m:t>Degree</m:t>
                    </m:r>
                    <m:r>
                      <a:rPr lang="en-US">
                        <a:latin typeface="Cambria Math"/>
                      </a:rPr>
                      <m:t> </m:t>
                    </m:r>
                    <m:r>
                      <m:rPr>
                        <m:sty m:val="p"/>
                      </m:rPr>
                      <a:rPr lang="en-US">
                        <a:latin typeface="Cambria Math"/>
                      </a:rPr>
                      <m:t>Bound</m:t>
                    </m:r>
                  </m:oMath>
                </a14:m>
                <a:r>
                  <a:rPr lang="en-US" dirty="0"/>
                  <a:t/>
                </a:r>
                <a:br>
                  <a:rPr lang="en-US" dirty="0"/>
                </a:br>
                <a:endParaRPr lang="en-US" dirty="0"/>
              </a:p>
              <a:p>
                <a:pPr marL="0" lvl="1">
                  <a:lnSpc>
                    <a:spcPct val="150000"/>
                  </a:lnSpc>
                </a:pPr>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9075" y="1209925"/>
                <a:ext cx="13572946" cy="5330370"/>
              </a:xfrm>
              <a:prstGeom prst="rect">
                <a:avLst/>
              </a:prstGeom>
              <a:blipFill rotWithShape="1">
                <a:blip r:embed="rId2"/>
                <a:stretch>
                  <a:fillRect l="-404"/>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sz="4000" dirty="0" smtClean="0"/>
              <a:t>Problem Formulation</a:t>
            </a:r>
            <a:endParaRPr lang="en-US" sz="4000" dirty="0"/>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7</a:t>
            </a:fld>
            <a:r>
              <a:rPr lang="en-US" smtClean="0"/>
              <a:t>/25</a:t>
            </a:r>
            <a:endParaRPr lang="en-US" dirty="0"/>
          </a:p>
        </p:txBody>
      </p:sp>
      <p:sp>
        <p:nvSpPr>
          <p:cNvPr id="9" name="Rectangle 9"/>
          <p:cNvSpPr>
            <a:spLocks/>
          </p:cNvSpPr>
          <p:nvPr/>
        </p:nvSpPr>
        <p:spPr bwMode="auto">
          <a:xfrm>
            <a:off x="219075" y="1196525"/>
            <a:ext cx="8749567" cy="4996477"/>
          </a:xfrm>
          <a:prstGeom prst="rect">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6" name="Group 35"/>
          <p:cNvGrpSpPr/>
          <p:nvPr/>
        </p:nvGrpSpPr>
        <p:grpSpPr>
          <a:xfrm>
            <a:off x="618077" y="3053098"/>
            <a:ext cx="7970088" cy="641665"/>
            <a:chOff x="1627863" y="1619864"/>
            <a:chExt cx="9467144" cy="641665"/>
          </a:xfrm>
        </p:grpSpPr>
        <p:sp>
          <p:nvSpPr>
            <p:cNvPr id="37" name="Rectangle 36"/>
            <p:cNvSpPr>
              <a:spLocks/>
            </p:cNvSpPr>
            <p:nvPr/>
          </p:nvSpPr>
          <p:spPr bwMode="auto">
            <a:xfrm>
              <a:off x="4388913" y="1619864"/>
              <a:ext cx="6706094" cy="307777"/>
            </a:xfrm>
            <a:prstGeom prst="rect">
              <a:avLst/>
            </a:prstGeom>
            <a:solidFill>
              <a:srgbClr val="FFFF00"/>
            </a:solidFill>
            <a:ln>
              <a:noFill/>
            </a:ln>
            <a:extLst/>
          </p:spPr>
          <p:txBody>
            <a:bodyPr wrap="square" lIns="0" tIns="0" rIns="0" bIns="0" anchor="ctr">
              <a:spAutoFit/>
            </a:bodyPr>
            <a:lstStyle/>
            <a:p>
              <a:r>
                <a:rPr lang="en-US" sz="2000" b="1" dirty="0" smtClean="0">
                  <a:solidFill>
                    <a:srgbClr val="0070C0"/>
                  </a:solidFill>
                  <a:ea typeface="Gill Sans" charset="0"/>
                  <a:cs typeface="Gill Sans" charset="0"/>
                </a:rPr>
                <a:t>Challenge 1</a:t>
              </a:r>
              <a:r>
                <a:rPr lang="en-US" sz="2000" b="1" dirty="0">
                  <a:solidFill>
                    <a:srgbClr val="0070C0"/>
                  </a:solidFill>
                  <a:ea typeface="Gill Sans" charset="0"/>
                  <a:cs typeface="Gill Sans" charset="0"/>
                </a:rPr>
                <a:t>. Content-placement (</a:t>
              </a:r>
              <a:r>
                <a:rPr lang="en-US" sz="2000" b="1" dirty="0" smtClean="0">
                  <a:solidFill>
                    <a:srgbClr val="0070C0"/>
                  </a:solidFill>
                  <a:ea typeface="Gill Sans" charset="0"/>
                  <a:cs typeface="Gill Sans" charset="0"/>
                </a:rPr>
                <a:t>Integer Constraints)</a:t>
              </a:r>
            </a:p>
          </p:txBody>
        </p:sp>
        <p:sp>
          <p:nvSpPr>
            <p:cNvPr id="38" name="Rectangle 37"/>
            <p:cNvSpPr/>
            <p:nvPr/>
          </p:nvSpPr>
          <p:spPr>
            <a:xfrm>
              <a:off x="1627863" y="2003841"/>
              <a:ext cx="6706094" cy="257688"/>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618077" y="5434053"/>
            <a:ext cx="7902444" cy="365666"/>
            <a:chOff x="399225" y="1171372"/>
            <a:chExt cx="7796929" cy="365666"/>
          </a:xfrm>
        </p:grpSpPr>
        <p:sp>
          <p:nvSpPr>
            <p:cNvPr id="40" name="Rectangle 39"/>
            <p:cNvSpPr/>
            <p:nvPr/>
          </p:nvSpPr>
          <p:spPr>
            <a:xfrm>
              <a:off x="399225" y="1194876"/>
              <a:ext cx="4896344" cy="3421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p:cNvSpPr>
            <p:nvPr/>
          </p:nvSpPr>
          <p:spPr bwMode="auto">
            <a:xfrm>
              <a:off x="5507469" y="1171372"/>
              <a:ext cx="2688685" cy="307777"/>
            </a:xfrm>
            <a:prstGeom prst="rect">
              <a:avLst/>
            </a:prstGeom>
            <a:solidFill>
              <a:srgbClr val="FFFF00"/>
            </a:solidFill>
            <a:ln>
              <a:noFill/>
            </a:ln>
            <a:extLst/>
          </p:spPr>
          <p:txBody>
            <a:bodyPr wrap="none" lIns="0" tIns="0" rIns="0" bIns="0" anchor="ctr">
              <a:spAutoFit/>
            </a:bodyPr>
            <a:lstStyle/>
            <a:p>
              <a:r>
                <a:rPr lang="en-US" sz="2000" b="1" dirty="0" smtClean="0">
                  <a:solidFill>
                    <a:srgbClr val="FF0000"/>
                  </a:solidFill>
                  <a:ea typeface="Gill Sans" charset="0"/>
                  <a:cs typeface="Gill Sans" charset="0"/>
                </a:rPr>
                <a:t>Challenge 2. Connectivity</a:t>
              </a:r>
            </a:p>
          </p:txBody>
        </p:sp>
      </p:grpSp>
      <p:sp>
        <p:nvSpPr>
          <p:cNvPr id="6" name="TextBox 5"/>
          <p:cNvSpPr txBox="1"/>
          <p:nvPr/>
        </p:nvSpPr>
        <p:spPr>
          <a:xfrm>
            <a:off x="6132036" y="3714061"/>
            <a:ext cx="2284472" cy="369332"/>
          </a:xfrm>
          <a:prstGeom prst="rect">
            <a:avLst/>
          </a:prstGeom>
          <a:solidFill>
            <a:schemeClr val="tx2">
              <a:lumMod val="20000"/>
              <a:lumOff val="80000"/>
            </a:schemeClr>
          </a:solidFill>
        </p:spPr>
        <p:txBody>
          <a:bodyPr wrap="none" rtlCol="0">
            <a:spAutoFit/>
          </a:bodyPr>
          <a:lstStyle/>
          <a:p>
            <a:r>
              <a:rPr lang="en-US" dirty="0" smtClean="0"/>
              <a:t>Bandwidth constraints</a:t>
            </a:r>
            <a:endParaRPr lang="en-US" dirty="0"/>
          </a:p>
        </p:txBody>
      </p:sp>
      <p:sp>
        <p:nvSpPr>
          <p:cNvPr id="14" name="TextBox 13"/>
          <p:cNvSpPr txBox="1"/>
          <p:nvPr/>
        </p:nvSpPr>
        <p:spPr>
          <a:xfrm>
            <a:off x="6132036" y="4119723"/>
            <a:ext cx="1977401" cy="369332"/>
          </a:xfrm>
          <a:prstGeom prst="rect">
            <a:avLst/>
          </a:prstGeom>
          <a:solidFill>
            <a:schemeClr val="tx2">
              <a:lumMod val="20000"/>
              <a:lumOff val="80000"/>
            </a:schemeClr>
          </a:solidFill>
        </p:spPr>
        <p:txBody>
          <a:bodyPr wrap="none" rtlCol="0">
            <a:spAutoFit/>
          </a:bodyPr>
          <a:lstStyle/>
          <a:p>
            <a:r>
              <a:rPr lang="en-US" dirty="0" smtClean="0"/>
              <a:t>Storage constraints</a:t>
            </a:r>
            <a:endParaRPr lang="en-US" dirty="0"/>
          </a:p>
        </p:txBody>
      </p:sp>
      <p:sp>
        <p:nvSpPr>
          <p:cNvPr id="15" name="TextBox 14"/>
          <p:cNvSpPr txBox="1"/>
          <p:nvPr/>
        </p:nvSpPr>
        <p:spPr>
          <a:xfrm>
            <a:off x="6152223" y="4543576"/>
            <a:ext cx="2337691" cy="369332"/>
          </a:xfrm>
          <a:prstGeom prst="rect">
            <a:avLst/>
          </a:prstGeom>
          <a:solidFill>
            <a:schemeClr val="tx2">
              <a:lumMod val="20000"/>
              <a:lumOff val="80000"/>
            </a:schemeClr>
          </a:solidFill>
        </p:spPr>
        <p:txBody>
          <a:bodyPr wrap="none" rtlCol="0">
            <a:spAutoFit/>
          </a:bodyPr>
          <a:lstStyle/>
          <a:p>
            <a:r>
              <a:rPr lang="en-US" dirty="0" smtClean="0"/>
              <a:t>Availability  constraints</a:t>
            </a:r>
            <a:endParaRPr lang="en-US" dirty="0"/>
          </a:p>
        </p:txBody>
      </p:sp>
      <p:sp>
        <p:nvSpPr>
          <p:cNvPr id="16" name="TextBox 15"/>
          <p:cNvSpPr txBox="1"/>
          <p:nvPr/>
        </p:nvSpPr>
        <p:spPr>
          <a:xfrm>
            <a:off x="6152223" y="2250383"/>
            <a:ext cx="2700098" cy="369332"/>
          </a:xfrm>
          <a:prstGeom prst="rect">
            <a:avLst/>
          </a:prstGeom>
          <a:solidFill>
            <a:schemeClr val="tx2">
              <a:lumMod val="20000"/>
              <a:lumOff val="80000"/>
            </a:schemeClr>
          </a:solidFill>
        </p:spPr>
        <p:txBody>
          <a:bodyPr wrap="none" rtlCol="0">
            <a:spAutoFit/>
          </a:bodyPr>
          <a:lstStyle/>
          <a:p>
            <a:r>
              <a:rPr lang="en-US" dirty="0" smtClean="0"/>
              <a:t>Streaming rate constraints</a:t>
            </a:r>
            <a:endParaRPr lang="en-US" dirty="0"/>
          </a:p>
        </p:txBody>
      </p:sp>
    </p:spTree>
    <p:extLst>
      <p:ext uri="{BB962C8B-B14F-4D97-AF65-F5344CB8AC3E}">
        <p14:creationId xmlns:p14="http://schemas.microsoft.com/office/powerpoint/2010/main" val="1137260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Optimization Problem</a:t>
            </a:r>
          </a:p>
        </p:txBody>
      </p:sp>
      <p:sp>
        <p:nvSpPr>
          <p:cNvPr id="4" name="Footer Placeholder 3"/>
          <p:cNvSpPr>
            <a:spLocks noGrp="1"/>
          </p:cNvSpPr>
          <p:nvPr>
            <p:ph type="ftr" sz="quarter" idx="11"/>
          </p:nvPr>
        </p:nvSpPr>
        <p:spPr/>
        <p:txBody>
          <a:bodyPr/>
          <a:lstStyle/>
          <a:p>
            <a:r>
              <a:rPr lang="en-US" smtClean="0"/>
              <a:t>Optimized Distributed Streaming System : Theory and Design</a:t>
            </a:r>
            <a:endParaRPr lang="en-US" dirty="0"/>
          </a:p>
        </p:txBody>
      </p:sp>
      <p:sp>
        <p:nvSpPr>
          <p:cNvPr id="5" name="Slide Number Placeholder 4"/>
          <p:cNvSpPr>
            <a:spLocks noGrp="1"/>
          </p:cNvSpPr>
          <p:nvPr>
            <p:ph type="sldNum" sz="quarter" idx="12"/>
          </p:nvPr>
        </p:nvSpPr>
        <p:spPr/>
        <p:txBody>
          <a:bodyPr/>
          <a:lstStyle/>
          <a:p>
            <a:fld id="{266DA147-2E76-4D77-89B4-7FA37B280E00}" type="slidenum">
              <a:rPr lang="en-US" smtClean="0"/>
              <a:pPr/>
              <a:t>8</a:t>
            </a:fld>
            <a:r>
              <a:rPr lang="en-US" smtClean="0"/>
              <a:t>/25</a:t>
            </a:r>
            <a:endParaRPr lang="en-US" dirty="0"/>
          </a:p>
        </p:txBody>
      </p:sp>
      <p:sp>
        <p:nvSpPr>
          <p:cNvPr id="6" name="Rectangle 5"/>
          <p:cNvSpPr>
            <a:spLocks noChangeArrowheads="1"/>
          </p:cNvSpPr>
          <p:nvPr/>
        </p:nvSpPr>
        <p:spPr bwMode="auto">
          <a:xfrm>
            <a:off x="750455" y="5491531"/>
            <a:ext cx="7446818" cy="421414"/>
          </a:xfrm>
          <a:prstGeom prst="rect">
            <a:avLst/>
          </a:prstGeom>
          <a:solidFill>
            <a:srgbClr val="FF0000">
              <a:alpha val="7059"/>
            </a:srgbClr>
          </a:solidFill>
          <a:ln w="9525">
            <a:solidFill>
              <a:srgbClr val="FF0000"/>
            </a:solidFill>
            <a:miter lim="800000"/>
            <a:headEnd/>
            <a:tailEnd/>
          </a:ln>
        </p:spPr>
        <p:txBody>
          <a:bodyPr lIns="82058" tIns="41029" rIns="82058" bIns="41029">
            <a:spAutoFit/>
          </a:bodyPr>
          <a:lstStyle/>
          <a:p>
            <a:pPr marL="340485" indent="-340485" algn="ctr" eaLnBrk="0" hangingPunct="0">
              <a:spcBef>
                <a:spcPct val="20000"/>
              </a:spcBef>
            </a:pPr>
            <a:r>
              <a:rPr lang="en-US" sz="2200" dirty="0">
                <a:solidFill>
                  <a:srgbClr val="262626"/>
                </a:solidFill>
                <a:latin typeface="Helvetica Neue"/>
              </a:rPr>
              <a:t>Combinatorial explosion: difficult task!  </a:t>
            </a:r>
          </a:p>
        </p:txBody>
      </p:sp>
      <p:sp>
        <p:nvSpPr>
          <p:cNvPr id="7" name="Rectangle 6"/>
          <p:cNvSpPr/>
          <p:nvPr/>
        </p:nvSpPr>
        <p:spPr>
          <a:xfrm>
            <a:off x="340592" y="1715901"/>
            <a:ext cx="1627657" cy="421414"/>
          </a:xfrm>
          <a:prstGeom prst="rect">
            <a:avLst/>
          </a:prstGeom>
        </p:spPr>
        <p:txBody>
          <a:bodyPr wrap="none" lIns="82058" tIns="41029" rIns="82058" bIns="41029">
            <a:spAutoFit/>
          </a:bodyPr>
          <a:lstStyle/>
          <a:p>
            <a:pPr marL="410291" indent="-410291" eaLnBrk="0" hangingPunct="0">
              <a:spcBef>
                <a:spcPct val="20000"/>
              </a:spcBef>
              <a:defRPr/>
            </a:pPr>
            <a:r>
              <a:rPr lang="en-US" sz="2200" b="1" kern="0" dirty="0">
                <a:solidFill>
                  <a:srgbClr val="660066"/>
                </a:solidFill>
                <a:latin typeface="Arial"/>
                <a:ea typeface="宋体"/>
              </a:rPr>
              <a:t>Subject to:</a:t>
            </a:r>
          </a:p>
        </p:txBody>
      </p:sp>
      <p:sp>
        <p:nvSpPr>
          <p:cNvPr id="8" name="Rectangle 7"/>
          <p:cNvSpPr>
            <a:spLocks noChangeArrowheads="1"/>
          </p:cNvSpPr>
          <p:nvPr/>
        </p:nvSpPr>
        <p:spPr bwMode="auto">
          <a:xfrm>
            <a:off x="3339523" y="4300258"/>
            <a:ext cx="2533803" cy="42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spAutoFit/>
          </a:bodyPr>
          <a:lstStyle/>
          <a:p>
            <a:pPr marL="410291" indent="-410291" eaLnBrk="0" hangingPunct="0">
              <a:spcBef>
                <a:spcPct val="20000"/>
              </a:spcBef>
            </a:pPr>
            <a:r>
              <a:rPr lang="en-US" sz="2200" b="1" dirty="0">
                <a:solidFill>
                  <a:srgbClr val="000090"/>
                </a:solidFill>
              </a:rPr>
              <a:t>Choices to be made:</a:t>
            </a:r>
          </a:p>
        </p:txBody>
      </p:sp>
      <p:grpSp>
        <p:nvGrpSpPr>
          <p:cNvPr id="9" name="Group 63"/>
          <p:cNvGrpSpPr>
            <a:grpSpLocks/>
          </p:cNvGrpSpPr>
          <p:nvPr/>
        </p:nvGrpSpPr>
        <p:grpSpPr bwMode="auto">
          <a:xfrm>
            <a:off x="535421" y="945497"/>
            <a:ext cx="8140988" cy="621926"/>
            <a:chOff x="300826" y="1118492"/>
            <a:chExt cx="8955078" cy="704124"/>
          </a:xfrm>
        </p:grpSpPr>
        <p:sp>
          <p:nvSpPr>
            <p:cNvPr id="10" name="Rectangle 61"/>
            <p:cNvSpPr>
              <a:spLocks noChangeArrowheads="1"/>
            </p:cNvSpPr>
            <p:nvPr/>
          </p:nvSpPr>
          <p:spPr bwMode="auto">
            <a:xfrm>
              <a:off x="300826" y="1118492"/>
              <a:ext cx="8955078" cy="704124"/>
            </a:xfrm>
            <a:prstGeom prst="rect">
              <a:avLst/>
            </a:prstGeom>
            <a:solidFill>
              <a:srgbClr val="660066">
                <a:alpha val="5882"/>
              </a:srgbClr>
            </a:solidFill>
            <a:ln w="9525">
              <a:solidFill>
                <a:srgbClr val="660066"/>
              </a:solidFill>
              <a:miter lim="800000"/>
              <a:headEnd/>
              <a:tailEnd/>
            </a:ln>
          </p:spPr>
          <p:txBody>
            <a:bodyPr/>
            <a:lstStyle/>
            <a:p>
              <a:endParaRPr lang="en-US"/>
            </a:p>
          </p:txBody>
        </p:sp>
        <p:sp>
          <p:nvSpPr>
            <p:cNvPr id="11" name="TextBox 62"/>
            <p:cNvSpPr txBox="1">
              <a:spLocks noChangeArrowheads="1"/>
            </p:cNvSpPr>
            <p:nvPr/>
          </p:nvSpPr>
          <p:spPr bwMode="auto">
            <a:xfrm>
              <a:off x="537363" y="1207300"/>
              <a:ext cx="8607416" cy="54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200">
                  <a:solidFill>
                    <a:schemeClr val="tx1"/>
                  </a:solidFill>
                  <a:latin typeface="Arial" charset="0"/>
                  <a:ea typeface="ＭＳ Ｐゴシック" pitchFamily="34" charset="-128"/>
                </a:defRPr>
              </a:lvl1pPr>
              <a:lvl2pPr marL="742950" indent="-285750" eaLnBrk="0" hangingPunct="0">
                <a:defRPr sz="2200">
                  <a:solidFill>
                    <a:schemeClr val="tx1"/>
                  </a:solidFill>
                  <a:latin typeface="Arial" charset="0"/>
                  <a:ea typeface="ＭＳ Ｐゴシック" pitchFamily="34" charset="-128"/>
                </a:defRPr>
              </a:lvl2pPr>
              <a:lvl3pPr marL="1143000" indent="-228600" eaLnBrk="0" hangingPunct="0">
                <a:defRPr sz="2200">
                  <a:solidFill>
                    <a:schemeClr val="tx1"/>
                  </a:solidFill>
                  <a:latin typeface="Arial" charset="0"/>
                  <a:ea typeface="ＭＳ Ｐゴシック" pitchFamily="34" charset="-128"/>
                </a:defRPr>
              </a:lvl3pPr>
              <a:lvl4pPr marL="1600200" indent="-228600" eaLnBrk="0" hangingPunct="0">
                <a:defRPr sz="2200">
                  <a:solidFill>
                    <a:schemeClr val="tx1"/>
                  </a:solidFill>
                  <a:latin typeface="Arial" charset="0"/>
                  <a:ea typeface="ＭＳ Ｐゴシック" pitchFamily="34" charset="-128"/>
                </a:defRPr>
              </a:lvl4pPr>
              <a:lvl5pPr marL="2057400" indent="-228600" eaLnBrk="0" hangingPunct="0">
                <a:defRPr sz="22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2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2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2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200">
                  <a:solidFill>
                    <a:schemeClr val="tx1"/>
                  </a:solidFill>
                  <a:latin typeface="Arial" charset="0"/>
                  <a:ea typeface="ＭＳ Ｐゴシック" pitchFamily="34" charset="-128"/>
                </a:defRPr>
              </a:lvl9pPr>
            </a:lstStyle>
            <a:p>
              <a:pPr>
                <a:spcBef>
                  <a:spcPct val="20000"/>
                </a:spcBef>
              </a:pPr>
              <a:r>
                <a:rPr lang="en-US" sz="2500" b="1" dirty="0">
                  <a:solidFill>
                    <a:srgbClr val="FF0000"/>
                  </a:solidFill>
                  <a:latin typeface="Helvetica Neue"/>
                </a:rPr>
                <a:t>Problem Statement:      	Min. </a:t>
              </a:r>
              <a:r>
                <a:rPr lang="en-US" sz="2500" b="1" dirty="0" smtClean="0">
                  <a:solidFill>
                    <a:srgbClr val="FF0000"/>
                  </a:solidFill>
                  <a:latin typeface="Helvetica Neue"/>
                </a:rPr>
                <a:t>server load</a:t>
              </a:r>
              <a:r>
                <a:rPr lang="en-US" dirty="0" smtClean="0">
                  <a:solidFill>
                    <a:srgbClr val="000000"/>
                  </a:solidFill>
                  <a:latin typeface="Helvetica Neue"/>
                </a:rPr>
                <a:t> </a:t>
              </a:r>
              <a:endParaRPr lang="en-US" dirty="0">
                <a:solidFill>
                  <a:srgbClr val="000000"/>
                </a:solidFill>
                <a:latin typeface="Helvetica Neue"/>
              </a:endParaRPr>
            </a:p>
          </p:txBody>
        </p:sp>
      </p:grpSp>
      <p:grpSp>
        <p:nvGrpSpPr>
          <p:cNvPr id="12" name="Group 91"/>
          <p:cNvGrpSpPr>
            <a:grpSpLocks/>
          </p:cNvGrpSpPr>
          <p:nvPr/>
        </p:nvGrpSpPr>
        <p:grpSpPr bwMode="auto">
          <a:xfrm>
            <a:off x="129887" y="2157133"/>
            <a:ext cx="2749471" cy="2162273"/>
            <a:chOff x="143566" y="2444555"/>
            <a:chExt cx="3024357" cy="2451474"/>
          </a:xfrm>
        </p:grpSpPr>
        <p:grpSp>
          <p:nvGrpSpPr>
            <p:cNvPr id="13" name="Group 65"/>
            <p:cNvGrpSpPr>
              <a:grpSpLocks noChangeAspect="1"/>
            </p:cNvGrpSpPr>
            <p:nvPr/>
          </p:nvGrpSpPr>
          <p:grpSpPr bwMode="auto">
            <a:xfrm>
              <a:off x="477174" y="2444555"/>
              <a:ext cx="2539293" cy="1861513"/>
              <a:chOff x="1257300" y="1315069"/>
              <a:chExt cx="7543800" cy="5530231"/>
            </a:xfrm>
          </p:grpSpPr>
          <p:pic>
            <p:nvPicPr>
              <p:cNvPr id="15" name="Picture 66"/>
              <p:cNvPicPr>
                <a:picLocks noChangeAspect="1"/>
              </p:cNvPicPr>
              <p:nvPr/>
            </p:nvPicPr>
            <p:blipFill>
              <a:blip r:embed="rId2">
                <a:extLst>
                  <a:ext uri="{28A0092B-C50C-407E-A947-70E740481C1C}">
                    <a14:useLocalDpi xmlns:a14="http://schemas.microsoft.com/office/drawing/2010/main" val="0"/>
                  </a:ext>
                </a:extLst>
              </a:blip>
              <a:srcRect t="12415" b="6207"/>
              <a:stretch>
                <a:fillRect/>
              </a:stretch>
            </p:blipFill>
            <p:spPr bwMode="auto">
              <a:xfrm>
                <a:off x="1257300" y="1671289"/>
                <a:ext cx="7543800" cy="479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7200" y="4036500"/>
                <a:ext cx="1384300" cy="116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8"/>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3860799" y="1315069"/>
                <a:ext cx="1349248" cy="100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70599" y="5852600"/>
                <a:ext cx="1178891" cy="9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Rectangle 70"/>
            <p:cNvSpPr>
              <a:spLocks noChangeArrowheads="1"/>
            </p:cNvSpPr>
            <p:nvPr/>
          </p:nvSpPr>
          <p:spPr bwMode="auto">
            <a:xfrm>
              <a:off x="143566" y="4477299"/>
              <a:ext cx="3024357" cy="41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10291" indent="-410291" eaLnBrk="0" hangingPunct="0">
                <a:spcBef>
                  <a:spcPct val="20000"/>
                </a:spcBef>
              </a:pPr>
              <a:r>
                <a:rPr lang="en-US" b="1">
                  <a:solidFill>
                    <a:srgbClr val="008000"/>
                  </a:solidFill>
                  <a:latin typeface="Helvetica Neue"/>
                </a:rPr>
                <a:t>Connectivity </a:t>
              </a:r>
              <a:r>
                <a:rPr lang="en-US">
                  <a:solidFill>
                    <a:srgbClr val="000000"/>
                  </a:solidFill>
                  <a:latin typeface="Helvetica Neue"/>
                </a:rPr>
                <a:t>constraints</a:t>
              </a:r>
            </a:p>
          </p:txBody>
        </p:sp>
      </p:grpSp>
      <p:grpSp>
        <p:nvGrpSpPr>
          <p:cNvPr id="19" name="Group 88"/>
          <p:cNvGrpSpPr>
            <a:grpSpLocks/>
          </p:cNvGrpSpPr>
          <p:nvPr/>
        </p:nvGrpSpPr>
        <p:grpSpPr bwMode="auto">
          <a:xfrm>
            <a:off x="6197023" y="1993247"/>
            <a:ext cx="3045114" cy="2288801"/>
            <a:chOff x="4005719" y="2338496"/>
            <a:chExt cx="3348772" cy="2594239"/>
          </a:xfrm>
        </p:grpSpPr>
        <p:sp>
          <p:nvSpPr>
            <p:cNvPr id="20" name="Rectangle 74"/>
            <p:cNvSpPr>
              <a:spLocks noChangeArrowheads="1"/>
            </p:cNvSpPr>
            <p:nvPr/>
          </p:nvSpPr>
          <p:spPr bwMode="auto">
            <a:xfrm>
              <a:off x="4005719" y="4505654"/>
              <a:ext cx="3348772" cy="42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10291" indent="-410291" eaLnBrk="0" hangingPunct="0">
                <a:spcBef>
                  <a:spcPct val="20000"/>
                </a:spcBef>
              </a:pPr>
              <a:r>
                <a:rPr lang="en-US" b="1" dirty="0" smtClean="0">
                  <a:solidFill>
                    <a:srgbClr val="009999"/>
                  </a:solidFill>
                  <a:latin typeface="Helvetica Neue"/>
                </a:rPr>
                <a:t>Rate</a:t>
              </a:r>
              <a:r>
                <a:rPr lang="en-US" dirty="0" smtClean="0">
                  <a:solidFill>
                    <a:srgbClr val="000000"/>
                  </a:solidFill>
                  <a:latin typeface="Helvetica Neue"/>
                </a:rPr>
                <a:t> </a:t>
              </a:r>
              <a:r>
                <a:rPr lang="en-US" dirty="0">
                  <a:solidFill>
                    <a:srgbClr val="000000"/>
                  </a:solidFill>
                  <a:latin typeface="Helvetica Neue"/>
                </a:rPr>
                <a:t>constraints</a:t>
              </a:r>
            </a:p>
          </p:txBody>
        </p:sp>
        <p:pic>
          <p:nvPicPr>
            <p:cNvPr id="21" name="Picture 80" descr="BW.png"/>
            <p:cNvPicPr>
              <a:picLocks noChangeAspect="1"/>
            </p:cNvPicPr>
            <p:nvPr/>
          </p:nvPicPr>
          <p:blipFill>
            <a:blip r:embed="rId6">
              <a:extLst>
                <a:ext uri="{28A0092B-C50C-407E-A947-70E740481C1C}">
                  <a14:useLocalDpi xmlns:a14="http://schemas.microsoft.com/office/drawing/2010/main" val="0"/>
                </a:ext>
              </a:extLst>
            </a:blip>
            <a:srcRect r="21176"/>
            <a:stretch>
              <a:fillRect/>
            </a:stretch>
          </p:blipFill>
          <p:spPr bwMode="auto">
            <a:xfrm>
              <a:off x="4005719" y="2338496"/>
              <a:ext cx="2877040" cy="218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89"/>
          <p:cNvGrpSpPr>
            <a:grpSpLocks/>
          </p:cNvGrpSpPr>
          <p:nvPr/>
        </p:nvGrpSpPr>
        <p:grpSpPr bwMode="auto">
          <a:xfrm>
            <a:off x="3339523" y="2347633"/>
            <a:ext cx="2861830" cy="1948423"/>
            <a:chOff x="7320625" y="2739694"/>
            <a:chExt cx="3148408" cy="2209368"/>
          </a:xfrm>
        </p:grpSpPr>
        <p:sp>
          <p:nvSpPr>
            <p:cNvPr id="23" name="Rectangle 73"/>
            <p:cNvSpPr>
              <a:spLocks noChangeArrowheads="1"/>
            </p:cNvSpPr>
            <p:nvPr/>
          </p:nvSpPr>
          <p:spPr bwMode="auto">
            <a:xfrm>
              <a:off x="7468282" y="4521801"/>
              <a:ext cx="3000751" cy="42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10291" indent="-410291" eaLnBrk="0" hangingPunct="0">
                <a:spcBef>
                  <a:spcPct val="20000"/>
                </a:spcBef>
              </a:pPr>
              <a:r>
                <a:rPr lang="en-US" b="1">
                  <a:solidFill>
                    <a:srgbClr val="247AE7"/>
                  </a:solidFill>
                  <a:latin typeface="Helvetica Neue"/>
                </a:rPr>
                <a:t>Storage</a:t>
              </a:r>
              <a:r>
                <a:rPr lang="en-US">
                  <a:solidFill>
                    <a:srgbClr val="247AE7"/>
                  </a:solidFill>
                  <a:latin typeface="Helvetica Neue"/>
                </a:rPr>
                <a:t> </a:t>
              </a:r>
              <a:r>
                <a:rPr lang="en-US">
                  <a:solidFill>
                    <a:srgbClr val="000000"/>
                  </a:solidFill>
                  <a:latin typeface="Helvetica Neue"/>
                </a:rPr>
                <a:t>constraints</a:t>
              </a:r>
            </a:p>
          </p:txBody>
        </p:sp>
        <p:grpSp>
          <p:nvGrpSpPr>
            <p:cNvPr id="24" name="Group 84"/>
            <p:cNvGrpSpPr>
              <a:grpSpLocks/>
            </p:cNvGrpSpPr>
            <p:nvPr/>
          </p:nvGrpSpPr>
          <p:grpSpPr bwMode="auto">
            <a:xfrm>
              <a:off x="7320625" y="2739694"/>
              <a:ext cx="2521585" cy="1462548"/>
              <a:chOff x="7550786" y="2858225"/>
              <a:chExt cx="2521585" cy="1462548"/>
            </a:xfrm>
          </p:grpSpPr>
          <p:pic>
            <p:nvPicPr>
              <p:cNvPr id="25" name="Picture 77"/>
              <p:cNvPicPr>
                <a:picLocks noChangeAspect="1"/>
              </p:cNvPicPr>
              <p:nvPr/>
            </p:nvPicPr>
            <p:blipFill>
              <a:blip r:embed="rId7">
                <a:extLst>
                  <a:ext uri="{28A0092B-C50C-407E-A947-70E740481C1C}">
                    <a14:useLocalDpi xmlns:a14="http://schemas.microsoft.com/office/drawing/2010/main" val="0"/>
                  </a:ext>
                </a:extLst>
              </a:blip>
              <a:srcRect b="24348"/>
              <a:stretch>
                <a:fillRect/>
              </a:stretch>
            </p:blipFill>
            <p:spPr bwMode="auto">
              <a:xfrm>
                <a:off x="7550786" y="2858225"/>
                <a:ext cx="1529334" cy="107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2"/>
              <p:cNvPicPr>
                <a:picLocks noChangeAspect="1"/>
              </p:cNvPicPr>
              <p:nvPr/>
            </p:nvPicPr>
            <p:blipFill>
              <a:blip r:embed="rId7">
                <a:extLst>
                  <a:ext uri="{28A0092B-C50C-407E-A947-70E740481C1C}">
                    <a14:useLocalDpi xmlns:a14="http://schemas.microsoft.com/office/drawing/2010/main" val="0"/>
                  </a:ext>
                </a:extLst>
              </a:blip>
              <a:srcRect t="73042" b="10435"/>
              <a:stretch>
                <a:fillRect/>
              </a:stretch>
            </p:blipFill>
            <p:spPr bwMode="auto">
              <a:xfrm>
                <a:off x="7665086" y="3951578"/>
                <a:ext cx="2407285" cy="36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963915" y="3018187"/>
                <a:ext cx="1108456" cy="93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8" name="Rectangle 27"/>
          <p:cNvSpPr/>
          <p:nvPr/>
        </p:nvSpPr>
        <p:spPr>
          <a:xfrm>
            <a:off x="305727" y="4666875"/>
            <a:ext cx="2261182" cy="827679"/>
          </a:xfrm>
          <a:prstGeom prst="rect">
            <a:avLst/>
          </a:prstGeom>
        </p:spPr>
        <p:txBody>
          <a:bodyPr wrap="square" lIns="82058" tIns="41029" rIns="82058" bIns="41029">
            <a:spAutoFit/>
          </a:bodyPr>
          <a:lstStyle/>
          <a:p>
            <a:pPr marL="410291" indent="-410291" eaLnBrk="0" hangingPunct="0">
              <a:spcBef>
                <a:spcPct val="20000"/>
              </a:spcBef>
              <a:defRPr/>
            </a:pPr>
            <a:r>
              <a:rPr lang="en-US" sz="2200" kern="0" dirty="0">
                <a:solidFill>
                  <a:srgbClr val="000090"/>
                </a:solidFill>
                <a:latin typeface="Helvetica Neue"/>
                <a:ea typeface="宋体"/>
                <a:cs typeface="Helvetica Neue"/>
              </a:rPr>
              <a:t>Who connects</a:t>
            </a:r>
          </a:p>
          <a:p>
            <a:pPr marL="410291" indent="-410291" eaLnBrk="0" hangingPunct="0">
              <a:spcBef>
                <a:spcPct val="20000"/>
              </a:spcBef>
              <a:defRPr/>
            </a:pPr>
            <a:r>
              <a:rPr lang="en-US" sz="2200" kern="0" dirty="0">
                <a:solidFill>
                  <a:srgbClr val="000090"/>
                </a:solidFill>
                <a:latin typeface="Helvetica Neue"/>
                <a:ea typeface="宋体"/>
                <a:cs typeface="Helvetica Neue"/>
              </a:rPr>
              <a:t> to whom?</a:t>
            </a:r>
          </a:p>
        </p:txBody>
      </p:sp>
      <p:sp>
        <p:nvSpPr>
          <p:cNvPr id="29" name="Rectangle 28"/>
          <p:cNvSpPr>
            <a:spLocks noChangeArrowheads="1"/>
          </p:cNvSpPr>
          <p:nvPr/>
        </p:nvSpPr>
        <p:spPr bwMode="auto">
          <a:xfrm>
            <a:off x="3001956" y="4699469"/>
            <a:ext cx="3071091" cy="75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p>
            <a:pPr marL="410291" indent="-410291" eaLnBrk="0" hangingPunct="0">
              <a:spcBef>
                <a:spcPct val="20000"/>
              </a:spcBef>
            </a:pPr>
            <a:r>
              <a:rPr lang="en-US" sz="2200" dirty="0" smtClean="0">
                <a:solidFill>
                  <a:srgbClr val="000090"/>
                </a:solidFill>
                <a:latin typeface="Helvetica Neue"/>
              </a:rPr>
              <a:t>What content to store where? </a:t>
            </a:r>
            <a:endParaRPr lang="en-US" sz="2200" dirty="0">
              <a:solidFill>
                <a:srgbClr val="000090"/>
              </a:solidFill>
              <a:latin typeface="Helvetica Neue"/>
            </a:endParaRPr>
          </a:p>
        </p:txBody>
      </p:sp>
      <p:sp>
        <p:nvSpPr>
          <p:cNvPr id="30" name="Rectangle 29"/>
          <p:cNvSpPr>
            <a:spLocks noChangeArrowheads="1"/>
          </p:cNvSpPr>
          <p:nvPr/>
        </p:nvSpPr>
        <p:spPr bwMode="auto">
          <a:xfrm>
            <a:off x="6171045" y="4704696"/>
            <a:ext cx="3071091" cy="75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p>
            <a:pPr marL="410291" indent="-410291" algn="ctr" eaLnBrk="0" hangingPunct="0">
              <a:spcBef>
                <a:spcPct val="20000"/>
              </a:spcBef>
            </a:pPr>
            <a:r>
              <a:rPr lang="en-US" sz="2200" dirty="0">
                <a:solidFill>
                  <a:srgbClr val="000090"/>
                </a:solidFill>
                <a:latin typeface="Helvetica Neue"/>
              </a:rPr>
              <a:t>Who serves how much to whom? </a:t>
            </a:r>
          </a:p>
        </p:txBody>
      </p:sp>
      <p:sp>
        <p:nvSpPr>
          <p:cNvPr id="31" name="Text Box 35"/>
          <p:cNvSpPr txBox="1">
            <a:spLocks noChangeArrowheads="1"/>
          </p:cNvSpPr>
          <p:nvPr/>
        </p:nvSpPr>
        <p:spPr bwMode="auto">
          <a:xfrm>
            <a:off x="1381125" y="6079192"/>
            <a:ext cx="6319647" cy="43680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spAutoFit/>
          </a:bodyPr>
          <a:lstStyle>
            <a:lvl1pPr eaLnBrk="0" hangingPunct="0">
              <a:defRPr sz="2200">
                <a:solidFill>
                  <a:schemeClr val="tx1"/>
                </a:solidFill>
                <a:latin typeface="Arial" charset="0"/>
                <a:ea typeface="ＭＳ Ｐゴシック" pitchFamily="34" charset="-128"/>
              </a:defRPr>
            </a:lvl1pPr>
            <a:lvl2pPr marL="742950" indent="-285750" eaLnBrk="0" hangingPunct="0">
              <a:defRPr sz="2200">
                <a:solidFill>
                  <a:schemeClr val="tx1"/>
                </a:solidFill>
                <a:latin typeface="Arial" charset="0"/>
                <a:ea typeface="ＭＳ Ｐゴシック" pitchFamily="34" charset="-128"/>
              </a:defRPr>
            </a:lvl2pPr>
            <a:lvl3pPr marL="1143000" indent="-228600" eaLnBrk="0" hangingPunct="0">
              <a:defRPr sz="2200">
                <a:solidFill>
                  <a:schemeClr val="tx1"/>
                </a:solidFill>
                <a:latin typeface="Arial" charset="0"/>
                <a:ea typeface="ＭＳ Ｐゴシック" pitchFamily="34" charset="-128"/>
              </a:defRPr>
            </a:lvl3pPr>
            <a:lvl4pPr marL="1600200" indent="-228600" eaLnBrk="0" hangingPunct="0">
              <a:defRPr sz="2200">
                <a:solidFill>
                  <a:schemeClr val="tx1"/>
                </a:solidFill>
                <a:latin typeface="Arial" charset="0"/>
                <a:ea typeface="ＭＳ Ｐゴシック" pitchFamily="34" charset="-128"/>
              </a:defRPr>
            </a:lvl4pPr>
            <a:lvl5pPr marL="2057400" indent="-228600" eaLnBrk="0" hangingPunct="0">
              <a:defRPr sz="22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2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2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2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200">
                <a:solidFill>
                  <a:schemeClr val="tx1"/>
                </a:solidFill>
                <a:latin typeface="Arial" charset="0"/>
                <a:ea typeface="ＭＳ Ｐゴシック" pitchFamily="34" charset="-128"/>
              </a:defRPr>
            </a:lvl9pPr>
          </a:lstStyle>
          <a:p>
            <a:pPr eaLnBrk="1" hangingPunct="1"/>
            <a:r>
              <a:rPr lang="en-US" sz="2300"/>
              <a:t> Scalability requirement </a:t>
            </a:r>
            <a:r>
              <a:rPr lang="en-US" sz="2300">
                <a:sym typeface="Wingdings" pitchFamily="2" charset="2"/>
              </a:rPr>
              <a:t> </a:t>
            </a:r>
            <a:r>
              <a:rPr lang="en-US" sz="2300" b="1"/>
              <a:t>distributed</a:t>
            </a:r>
            <a:r>
              <a:rPr lang="en-US" sz="2300"/>
              <a:t> solution</a:t>
            </a:r>
          </a:p>
        </p:txBody>
      </p:sp>
    </p:spTree>
    <p:extLst>
      <p:ext uri="{BB962C8B-B14F-4D97-AF65-F5344CB8AC3E}">
        <p14:creationId xmlns:p14="http://schemas.microsoft.com/office/powerpoint/2010/main" val="2229267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FIRSTCUSGADMIN@W8023211AGYT3PP7" val="4512"/>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24664</TotalTime>
  <Words>3369</Words>
  <Application>Microsoft Macintosh PowerPoint</Application>
  <PresentationFormat>On-screen Show (4:3)</PresentationFormat>
  <Paragraphs>712</Paragraphs>
  <Slides>43</Slides>
  <Notes>1</Notes>
  <HiddenSlides>4</HiddenSlides>
  <MMClips>3</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Custom Design</vt:lpstr>
      <vt:lpstr>An Optimized Distributed Streaming System: Theory and Design</vt:lpstr>
      <vt:lpstr>Motivation</vt:lpstr>
      <vt:lpstr>Related Work &amp; Contributions</vt:lpstr>
      <vt:lpstr>Scalable VoD system @ UCB</vt:lpstr>
      <vt:lpstr>Cloud-P2P Hybrid VoD for online education</vt:lpstr>
      <vt:lpstr>Goal &amp; Approaches</vt:lpstr>
      <vt:lpstr>Goal &amp; Approaches</vt:lpstr>
      <vt:lpstr>Problem Formulation</vt:lpstr>
      <vt:lpstr> Optimization Problem</vt:lpstr>
      <vt:lpstr>Illustrative Example</vt:lpstr>
      <vt:lpstr>Illustrative Example</vt:lpstr>
      <vt:lpstr>Illustrative Example</vt:lpstr>
      <vt:lpstr>Separate into two optimization problems</vt:lpstr>
      <vt:lpstr>Challenge 1 : Content Placement</vt:lpstr>
      <vt:lpstr>Challenge 1 : Coding Scheme For Streaming</vt:lpstr>
      <vt:lpstr>Challenge 1 : Choice of Codes</vt:lpstr>
      <vt:lpstr>Challenge 1 : Choice of Codes</vt:lpstr>
      <vt:lpstr>Challenge 1 : How to fill the gap?</vt:lpstr>
      <vt:lpstr>Challenge 1 : How to fill the gap?</vt:lpstr>
      <vt:lpstr>Illustration: Distributed Resource Allocation</vt:lpstr>
      <vt:lpstr>Illustration: Distributed Resource Allocation</vt:lpstr>
      <vt:lpstr>Illustration: Distributed Resource Allocation</vt:lpstr>
      <vt:lpstr>Illustration: Distributed Resource Allocation</vt:lpstr>
      <vt:lpstr>Distributed Resource Allocation Performance</vt:lpstr>
      <vt:lpstr>Challenge 2 : Topology Selection</vt:lpstr>
      <vt:lpstr>Markov Approximation &amp; Design of Markov Chain</vt:lpstr>
      <vt:lpstr>Illustration: Distributed Topology Update</vt:lpstr>
      <vt:lpstr>Illustration: Distributed Topology Update</vt:lpstr>
      <vt:lpstr>Illustration: Distributed Topology Update</vt:lpstr>
      <vt:lpstr>Illustration: Distributed Topology Update</vt:lpstr>
      <vt:lpstr>Illustration: Distributed Topology Update</vt:lpstr>
      <vt:lpstr>Distributed Topology Update Performance</vt:lpstr>
      <vt:lpstr>Simulator</vt:lpstr>
      <vt:lpstr>Simulation results</vt:lpstr>
      <vt:lpstr>Simulation results - Scalability</vt:lpstr>
      <vt:lpstr>Simulation results – Robustness</vt:lpstr>
      <vt:lpstr>Simulation results – Robustness</vt:lpstr>
      <vt:lpstr>Simulation results – Dynamic case</vt:lpstr>
      <vt:lpstr>Simulation results – User dynamics</vt:lpstr>
      <vt:lpstr>Simulation results – User dynamics</vt:lpstr>
      <vt:lpstr>Simulation results – Change of Movie Popularities</vt:lpstr>
      <vt:lpstr>Concluding thoughts</vt:lpstr>
      <vt:lpstr> </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Optimized Distributed Caching Systems under QoS requirements</dc:title>
  <dc:creator>CUSG FYG</dc:creator>
  <cp:lastModifiedBy>Kangwook Lee</cp:lastModifiedBy>
  <cp:revision>426</cp:revision>
  <cp:lastPrinted>2012-09-19T17:07:06Z</cp:lastPrinted>
  <dcterms:created xsi:type="dcterms:W3CDTF">2012-06-12T22:34:12Z</dcterms:created>
  <dcterms:modified xsi:type="dcterms:W3CDTF">2013-04-02T06:11:58Z</dcterms:modified>
</cp:coreProperties>
</file>